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85" r:id="rId3"/>
    <p:sldId id="358" r:id="rId4"/>
    <p:sldId id="382" r:id="rId5"/>
    <p:sldId id="383" r:id="rId6"/>
    <p:sldId id="386" r:id="rId7"/>
    <p:sldId id="387" r:id="rId8"/>
    <p:sldId id="286" r:id="rId9"/>
    <p:sldId id="287" r:id="rId10"/>
    <p:sldId id="290" r:id="rId11"/>
    <p:sldId id="293" r:id="rId12"/>
    <p:sldId id="297" r:id="rId13"/>
    <p:sldId id="355" r:id="rId14"/>
    <p:sldId id="348" r:id="rId15"/>
    <p:sldId id="339" r:id="rId16"/>
    <p:sldId id="340" r:id="rId17"/>
    <p:sldId id="398" r:id="rId18"/>
    <p:sldId id="399" r:id="rId19"/>
    <p:sldId id="303" r:id="rId20"/>
    <p:sldId id="400" r:id="rId21"/>
    <p:sldId id="304" r:id="rId22"/>
    <p:sldId id="388" r:id="rId23"/>
    <p:sldId id="294" r:id="rId24"/>
    <p:sldId id="306" r:id="rId25"/>
    <p:sldId id="309" r:id="rId26"/>
    <p:sldId id="310" r:id="rId27"/>
    <p:sldId id="295" r:id="rId28"/>
    <p:sldId id="298" r:id="rId29"/>
    <p:sldId id="299" r:id="rId30"/>
    <p:sldId id="307" r:id="rId31"/>
    <p:sldId id="319" r:id="rId32"/>
    <p:sldId id="300" r:id="rId33"/>
    <p:sldId id="301" r:id="rId34"/>
    <p:sldId id="389" r:id="rId35"/>
    <p:sldId id="315" r:id="rId36"/>
    <p:sldId id="390" r:id="rId37"/>
    <p:sldId id="313" r:id="rId38"/>
    <p:sldId id="403" r:id="rId39"/>
    <p:sldId id="402" r:id="rId40"/>
    <p:sldId id="404" r:id="rId41"/>
    <p:sldId id="396" r:id="rId42"/>
    <p:sldId id="372" r:id="rId43"/>
    <p:sldId id="371" r:id="rId44"/>
    <p:sldId id="373" r:id="rId45"/>
    <p:sldId id="311" r:id="rId46"/>
    <p:sldId id="392" r:id="rId47"/>
    <p:sldId id="393" r:id="rId48"/>
    <p:sldId id="408" r:id="rId49"/>
    <p:sldId id="331" r:id="rId50"/>
    <p:sldId id="357" r:id="rId51"/>
    <p:sldId id="321" r:id="rId52"/>
    <p:sldId id="360" r:id="rId53"/>
    <p:sldId id="409" r:id="rId54"/>
    <p:sldId id="336" r:id="rId55"/>
    <p:sldId id="320" r:id="rId56"/>
    <p:sldId id="324" r:id="rId57"/>
    <p:sldId id="394" r:id="rId58"/>
    <p:sldId id="318" r:id="rId59"/>
    <p:sldId id="395" r:id="rId60"/>
    <p:sldId id="352" r:id="rId61"/>
    <p:sldId id="302" r:id="rId62"/>
    <p:sldId id="353" r:id="rId63"/>
    <p:sldId id="354" r:id="rId64"/>
    <p:sldId id="325" r:id="rId65"/>
    <p:sldId id="323" r:id="rId66"/>
    <p:sldId id="337" r:id="rId67"/>
    <p:sldId id="329" r:id="rId68"/>
    <p:sldId id="317" r:id="rId69"/>
    <p:sldId id="369" r:id="rId70"/>
    <p:sldId id="344" r:id="rId71"/>
    <p:sldId id="335" r:id="rId72"/>
    <p:sldId id="370" r:id="rId73"/>
    <p:sldId id="338" r:id="rId74"/>
    <p:sldId id="334" r:id="rId75"/>
    <p:sldId id="346" r:id="rId76"/>
    <p:sldId id="367" r:id="rId77"/>
    <p:sldId id="347" r:id="rId78"/>
    <p:sldId id="368" r:id="rId79"/>
    <p:sldId id="362" r:id="rId80"/>
    <p:sldId id="378" r:id="rId81"/>
    <p:sldId id="342" r:id="rId82"/>
    <p:sldId id="361" r:id="rId83"/>
    <p:sldId id="365" r:id="rId84"/>
    <p:sldId id="345" r:id="rId85"/>
    <p:sldId id="343" r:id="rId86"/>
    <p:sldId id="401" r:id="rId87"/>
    <p:sldId id="330" r:id="rId8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007" autoAdjust="0"/>
  </p:normalViewPr>
  <p:slideViewPr>
    <p:cSldViewPr>
      <p:cViewPr>
        <p:scale>
          <a:sx n="75" d="100"/>
          <a:sy n="75" d="100"/>
        </p:scale>
        <p:origin x="1338" y="9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95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4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4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4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04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2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2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A4C5-A59E-4B56-B68C-B0A92AEC539B}" type="datetime1">
              <a:rPr lang="en-US" smtClean="0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9E46A-3D50-4AEE-85DB-97DFC19B755C}" type="datetime1">
              <a:rPr lang="en-US" smtClean="0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ADF7-F846-4F0E-B9ED-E06DE4C98FC4}" type="datetime1">
              <a:rPr lang="en-US" smtClean="0"/>
              <a:t>12/2/2022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47D1-24DC-4F71-8C15-4193756A50AD}" type="datetime1">
              <a:rPr lang="en-US" smtClean="0"/>
              <a:t>12/2/2022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3CC93-0677-4B9D-AC5E-EA3571B55220}" type="datetime1">
              <a:rPr lang="en-US" smtClean="0"/>
              <a:t>12/2/2022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7F100-8811-4D15-8A08-CEA1C1B3170B}" type="datetime1">
              <a:rPr lang="en-US" smtClean="0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21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9.jpeg"/><Relationship Id="rId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700.png"/><Relationship Id="rId10" Type="http://schemas.openxmlformats.org/officeDocument/2006/relationships/image" Target="../media/image39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50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9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1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6.png"/><Relationship Id="rId10" Type="http://schemas.openxmlformats.org/officeDocument/2006/relationships/image" Target="../media/image45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0.png"/><Relationship Id="rId7" Type="http://schemas.openxmlformats.org/officeDocument/2006/relationships/image" Target="../media/image5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8.png"/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12" Type="http://schemas.openxmlformats.org/officeDocument/2006/relationships/image" Target="../media/image67.pn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70.png"/><Relationship Id="rId4" Type="http://schemas.openxmlformats.org/officeDocument/2006/relationships/image" Target="../media/image52.png"/><Relationship Id="rId1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3.png"/><Relationship Id="rId7" Type="http://schemas.openxmlformats.org/officeDocument/2006/relationships/image" Target="../media/image9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github.com/tboulet/Formation-Reinforcement-Learni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0" Type="http://schemas.openxmlformats.org/officeDocument/2006/relationships/image" Target="../media/image380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11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760.png"/><Relationship Id="rId9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34.png"/><Relationship Id="rId18" Type="http://schemas.openxmlformats.org/officeDocument/2006/relationships/image" Target="../media/image120.png"/><Relationship Id="rId3" Type="http://schemas.openxmlformats.org/officeDocument/2006/relationships/image" Target="../media/image110.png"/><Relationship Id="rId21" Type="http://schemas.openxmlformats.org/officeDocument/2006/relationships/image" Target="../media/image124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19.png"/><Relationship Id="rId2" Type="http://schemas.openxmlformats.org/officeDocument/2006/relationships/image" Target="../media/image109.png"/><Relationship Id="rId16" Type="http://schemas.openxmlformats.org/officeDocument/2006/relationships/image" Target="../media/image121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19" Type="http://schemas.openxmlformats.org/officeDocument/2006/relationships/image" Target="../media/image122.png"/><Relationship Id="rId4" Type="http://schemas.openxmlformats.org/officeDocument/2006/relationships/image" Target="../media/image111.png"/><Relationship Id="rId9" Type="http://schemas.openxmlformats.org/officeDocument/2006/relationships/image" Target="../media/image10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gif"/><Relationship Id="rId11" Type="http://schemas.openxmlformats.org/officeDocument/2006/relationships/image" Target="../media/image862.png"/><Relationship Id="rId5" Type="http://schemas.openxmlformats.org/officeDocument/2006/relationships/image" Target="../media/image990.png"/><Relationship Id="rId10" Type="http://schemas.openxmlformats.org/officeDocument/2006/relationships/image" Target="../media/image851.png"/><Relationship Id="rId4" Type="http://schemas.openxmlformats.org/officeDocument/2006/relationships/image" Target="../media/image128.gif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130.gif"/><Relationship Id="rId7" Type="http://schemas.openxmlformats.org/officeDocument/2006/relationships/image" Target="../media/image13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980.png"/><Relationship Id="rId5" Type="http://schemas.openxmlformats.org/officeDocument/2006/relationships/image" Target="../media/image131.gif"/><Relationship Id="rId10" Type="http://schemas.openxmlformats.org/officeDocument/2006/relationships/image" Target="../media/image34.png"/><Relationship Id="rId4" Type="http://schemas.openxmlformats.org/officeDocument/2006/relationships/image" Target="../media/image950.png"/><Relationship Id="rId9" Type="http://schemas.openxmlformats.org/officeDocument/2006/relationships/image" Target="../media/image10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gif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1.png"/><Relationship Id="rId3" Type="http://schemas.openxmlformats.org/officeDocument/2006/relationships/image" Target="../media/image130.png"/><Relationship Id="rId7" Type="http://schemas.openxmlformats.org/officeDocument/2006/relationships/image" Target="../media/image1182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1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7" Type="http://schemas.openxmlformats.org/officeDocument/2006/relationships/image" Target="../media/image13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1.png"/><Relationship Id="rId5" Type="http://schemas.openxmlformats.org/officeDocument/2006/relationships/image" Target="../media/image145.gif"/><Relationship Id="rId4" Type="http://schemas.openxmlformats.org/officeDocument/2006/relationships/image" Target="../media/image129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1.png"/><Relationship Id="rId4" Type="http://schemas.openxmlformats.org/officeDocument/2006/relationships/image" Target="../media/image14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5.png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50.gif"/><Relationship Id="rId7" Type="http://schemas.openxmlformats.org/officeDocument/2006/relationships/image" Target="../media/image1010.png"/><Relationship Id="rId12" Type="http://schemas.openxmlformats.org/officeDocument/2006/relationships/image" Target="../media/image149.gif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8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1260.png"/><Relationship Id="rId7" Type="http://schemas.openxmlformats.org/officeDocument/2006/relationships/image" Target="../media/image7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51.png"/><Relationship Id="rId9" Type="http://schemas.openxmlformats.org/officeDocument/2006/relationships/image" Target="../media/image73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152.gif"/><Relationship Id="rId7" Type="http://schemas.openxmlformats.org/officeDocument/2006/relationships/image" Target="../media/image1010.png"/><Relationship Id="rId12" Type="http://schemas.openxmlformats.org/officeDocument/2006/relationships/image" Target="../media/image154.gi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3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60.png"/><Relationship Id="rId4" Type="http://schemas.openxmlformats.org/officeDocument/2006/relationships/image" Target="../media/image131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7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0.png"/><Relationship Id="rId4" Type="http://schemas.openxmlformats.org/officeDocument/2006/relationships/image" Target="../media/image14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7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4" Type="http://schemas.openxmlformats.org/officeDocument/2006/relationships/image" Target="../media/image13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62.png"/><Relationship Id="rId7" Type="http://schemas.openxmlformats.org/officeDocument/2006/relationships/image" Target="../media/image89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3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3" Type="http://schemas.openxmlformats.org/officeDocument/2006/relationships/image" Target="../media/image164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630.png"/><Relationship Id="rId5" Type="http://schemas.openxmlformats.org/officeDocument/2006/relationships/image" Target="../media/image152.png"/><Relationship Id="rId10" Type="http://schemas.openxmlformats.org/officeDocument/2006/relationships/image" Target="../media/image1621.png"/><Relationship Id="rId4" Type="http://schemas.openxmlformats.org/officeDocument/2006/relationships/image" Target="../media/image1510.png"/><Relationship Id="rId9" Type="http://schemas.openxmlformats.org/officeDocument/2006/relationships/image" Target="../media/image16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80.png"/><Relationship Id="rId7" Type="http://schemas.openxmlformats.org/officeDocument/2006/relationships/image" Target="../media/image9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070.png"/><Relationship Id="rId4" Type="http://schemas.openxmlformats.org/officeDocument/2006/relationships/image" Target="../media/image167.png"/><Relationship Id="rId9" Type="http://schemas.openxmlformats.org/officeDocument/2006/relationships/image" Target="../media/image1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12.png"/><Relationship Id="rId10" Type="http://schemas.openxmlformats.org/officeDocument/2006/relationships/image" Target="../media/image171.png"/><Relationship Id="rId4" Type="http://schemas.openxmlformats.org/officeDocument/2006/relationships/image" Target="../media/image169.png"/><Relationship Id="rId9" Type="http://schemas.openxmlformats.org/officeDocument/2006/relationships/image" Target="../media/image15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580.png"/><Relationship Id="rId4" Type="http://schemas.openxmlformats.org/officeDocument/2006/relationships/image" Target="../media/image15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73.png"/><Relationship Id="rId4" Type="http://schemas.openxmlformats.org/officeDocument/2006/relationships/image" Target="../media/image11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5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7" Type="http://schemas.openxmlformats.org/officeDocument/2006/relationships/hyperlink" Target="https://towardsdatascience.com/policy-gradients-in-a-nutshell-8b72f9743c5d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ntro-to-artificial-intelligence/q-learning-a-value-based-reinforcement-learning-algorithm-272706d835cf" TargetMode="Externa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spinningup.openai.com/en/latest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github.com/tboulet/Formation-Reinforcement-Learning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410.png"/><Relationship Id="rId4" Type="http://schemas.openxmlformats.org/officeDocument/2006/relationships/image" Target="../media/image8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251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5544820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 err="1"/>
              <a:t>Renforcement</a:t>
            </a:r>
            <a:endParaRPr lang="fr-FR" spc="-4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40" dirty="0"/>
          </a:p>
          <a:p>
            <a:pPr marL="605155" marR="5080" indent="-593090" algn="ctr">
              <a:lnSpc>
                <a:spcPts val="6480"/>
              </a:lnSpc>
              <a:spcBef>
                <a:spcPts val="915"/>
              </a:spcBef>
            </a:pPr>
            <a:r>
              <a:rPr lang="fr-FR" spc="-40" dirty="0"/>
              <a:t>Partie I</a:t>
            </a:r>
            <a:endParaRPr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: 		s = capteurs de pression/position du robot</a:t>
            </a:r>
          </a:p>
          <a:p>
            <a:endParaRPr lang="fr-FR" dirty="0"/>
          </a:p>
          <a:p>
            <a:r>
              <a:rPr lang="fr-FR" dirty="0"/>
              <a:t>Action : 		a = ordres pour chaque muscle robotique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récompense pour se tenir droit, tenir un objet, etc…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4 : Robotique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3 : Échecs (face à un adversaire donné)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État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prochain coup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si victoire, -1 si défaite, 0 sinon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ou non 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valoir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Pour éviter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ne diverge, on introduit la notion de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par exemple.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L’environnement peut être: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déterministe ou bien stochastique </a:t>
                </a:r>
                <a:r>
                  <a:rPr lang="fr-FR" dirty="0"/>
                  <a:t>(= inclure de l’aléatoire)</a:t>
                </a:r>
                <a:br>
                  <a:rPr lang="fr-FR" dirty="0"/>
                </a:br>
                <a:r>
                  <a:rPr lang="fr-FR" dirty="0"/>
                  <a:t>L’objectif est de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blipFill>
                <a:blip r:embed="rId4"/>
                <a:stretch>
                  <a:fillRect l="-85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522819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Markovien ou non :</a:t>
            </a:r>
            <a:br>
              <a:rPr lang="fr-FR" dirty="0"/>
            </a:br>
            <a:r>
              <a:rPr lang="fr-FR" dirty="0"/>
              <a:t>Propriété de Markov : l'état actuel contient toute l'information des états précédents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21295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/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Model-</a:t>
                </a:r>
                <a:r>
                  <a:rPr lang="fr-FR" dirty="0" err="1">
                    <a:solidFill>
                      <a:srgbClr val="FF0000"/>
                    </a:solidFill>
                  </a:rPr>
                  <a:t>based</a:t>
                </a:r>
                <a:r>
                  <a:rPr lang="fr-FR" dirty="0">
                    <a:solidFill>
                      <a:srgbClr val="FF0000"/>
                    </a:solidFill>
                  </a:rPr>
                  <a:t> ou Model-free:</a:t>
                </a:r>
                <a:br>
                  <a:rPr lang="fr-FR" dirty="0"/>
                </a:br>
                <a:r>
                  <a:rPr lang="fr-FR" dirty="0"/>
                  <a:t>Model-</a:t>
                </a:r>
                <a:r>
                  <a:rPr lang="fr-FR" dirty="0" err="1"/>
                  <a:t>based</a:t>
                </a:r>
                <a:r>
                  <a:rPr lang="fr-FR" dirty="0"/>
                  <a:t> = accès au modèle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</m:oMath>
                </a14:m>
                <a:r>
                  <a:rPr lang="fr-FR" dirty="0"/>
                  <a:t> (cas des échecs et autres jeux </a:t>
                </a:r>
                <a:r>
                  <a:rPr lang="fr-FR" dirty="0" err="1"/>
                  <a:t>adversariaux</a:t>
                </a:r>
                <a:r>
                  <a:rPr lang="fr-FR" dirty="0"/>
                  <a:t>)</a:t>
                </a:r>
                <a:br>
                  <a:rPr lang="fr-FR" dirty="0"/>
                </a:br>
                <a:r>
                  <a:rPr lang="fr-FR" dirty="0"/>
                  <a:t>Model-free = modèle inaccessible/trop complexe, nécessité d’interagir avec l’environnement (Mario, </a:t>
                </a:r>
                <a:r>
                  <a:rPr lang="fr-FR" dirty="0" err="1"/>
                  <a:t>CartPole</a:t>
                </a:r>
                <a:r>
                  <a:rPr lang="fr-FR" dirty="0"/>
                  <a:t>, simulateurs physiques) </a:t>
                </a:r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blipFill>
                <a:blip r:embed="rId2"/>
                <a:stretch>
                  <a:fillRect l="-497" t="-2985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7467127-BD0F-B3C8-98BF-676DBBBE27C3}"/>
              </a:ext>
            </a:extLst>
          </p:cNvPr>
          <p:cNvSpPr txBox="1"/>
          <p:nvPr/>
        </p:nvSpPr>
        <p:spPr>
          <a:xfrm>
            <a:off x="266700" y="1275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L’environnement peut être :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F44F2D-0363-792A-53D3-4A256CA992D8}"/>
              </a:ext>
            </a:extLst>
          </p:cNvPr>
          <p:cNvSpPr/>
          <p:nvPr/>
        </p:nvSpPr>
        <p:spPr>
          <a:xfrm>
            <a:off x="1219200" y="4619744"/>
            <a:ext cx="9753600" cy="21421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6E56EE-F656-9B07-565F-29BDE9CCC816}"/>
              </a:ext>
            </a:extLst>
          </p:cNvPr>
          <p:cNvSpPr/>
          <p:nvPr/>
        </p:nvSpPr>
        <p:spPr>
          <a:xfrm>
            <a:off x="1485900" y="5031360"/>
            <a:ext cx="3981450" cy="156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345BF9-DE94-6D38-E301-80835CF1868E}"/>
              </a:ext>
            </a:extLst>
          </p:cNvPr>
          <p:cNvSpPr/>
          <p:nvPr/>
        </p:nvSpPr>
        <p:spPr>
          <a:xfrm>
            <a:off x="6029325" y="5031360"/>
            <a:ext cx="4343400" cy="1559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8975FD-B8EB-AE52-7350-3E8C5A40909E}"/>
              </a:ext>
            </a:extLst>
          </p:cNvPr>
          <p:cNvSpPr txBox="1"/>
          <p:nvPr/>
        </p:nvSpPr>
        <p:spPr>
          <a:xfrm>
            <a:off x="1371600" y="4591168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56D2-CCB9-29AA-0CB2-93EA4A8E1CBA}"/>
              </a:ext>
            </a:extLst>
          </p:cNvPr>
          <p:cNvSpPr txBox="1"/>
          <p:nvPr/>
        </p:nvSpPr>
        <p:spPr>
          <a:xfrm>
            <a:off x="7467600" y="507848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206D19-4BBE-41AD-D47A-6DFA47292B0F}"/>
              </a:ext>
            </a:extLst>
          </p:cNvPr>
          <p:cNvSpPr txBox="1"/>
          <p:nvPr/>
        </p:nvSpPr>
        <p:spPr>
          <a:xfrm>
            <a:off x="2764731" y="5078483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/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blipFill>
                <a:blip r:embed="rId3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3A1046EE-4553-7B7D-A505-E1E934A2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80" y="195978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C0786406-B22B-79B6-7EC4-1240A8C4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9" y="1959784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 animBg="1"/>
      <p:bldP spid="39" grpId="0" animBg="1"/>
      <p:bldP spid="40" grpId="0" animBg="1"/>
      <p:bldP spid="41" grpId="0"/>
      <p:bldP spid="42" grpId="0"/>
      <p:bldP spid="4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 </a:t>
                          </a:r>
                        </a:p>
                        <a:p>
                          <a:r>
                            <a:rPr lang="fr-FR" dirty="0"/>
                            <a:t>(en connaissant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 si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l’est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7" t="-143275" r="-465031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55" t="-143275" r="-378233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4A20C303-39F8-966A-2259-8E736F6CE1F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p:pic>
        <p:nvPicPr>
          <p:cNvPr id="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923F9E1C-98FE-D43F-DD57-9B777E4B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8839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B78A8-7B1B-0D23-E185-61832F186A0F}"/>
              </a:ext>
            </a:extLst>
          </p:cNvPr>
          <p:cNvSpPr txBox="1"/>
          <p:nvPr/>
        </p:nvSpPr>
        <p:spPr>
          <a:xfrm>
            <a:off x="1865521" y="5944213"/>
            <a:ext cx="1009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Certains env. sont également </a:t>
            </a:r>
            <a:r>
              <a:rPr lang="fr-FR" dirty="0">
                <a:solidFill>
                  <a:srgbClr val="FF0000"/>
                </a:solidFill>
              </a:rPr>
              <a:t>non stationnaires </a:t>
            </a:r>
            <a:r>
              <a:rPr lang="fr-FR" dirty="0"/>
              <a:t>(le modèle change au cours du temps) et nécessitent d’y appliquer des algorithmes qui s’adaptent en permanence.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0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</p:spTree>
    <p:extLst>
      <p:ext uri="{BB962C8B-B14F-4D97-AF65-F5344CB8AC3E}">
        <p14:creationId xmlns:p14="http://schemas.microsoft.com/office/powerpoint/2010/main" val="33498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l’environnement : états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Espace d’observation : doit être assez condensé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riche</a:t>
            </a:r>
            <a:r>
              <a:rPr lang="fr-FR" dirty="0"/>
              <a:t> pour contenir toute l’information importante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petit</a:t>
            </a:r>
            <a:r>
              <a:rPr lang="fr-FR" dirty="0"/>
              <a:t> pour permettre un apprentissage rapide</a:t>
            </a:r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Pré-traitement de l’état pour faciliter l’entrainement</a:t>
            </a:r>
            <a:endParaRPr lang="en-US" dirty="0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56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: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10464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but</a:t>
            </a:r>
            <a:r>
              <a:rPr lang="fr-FR" dirty="0"/>
              <a:t> : L’agent maximise la </a:t>
            </a:r>
            <a:r>
              <a:rPr lang="fr-FR" dirty="0" err="1"/>
              <a:t>reward</a:t>
            </a:r>
            <a:r>
              <a:rPr lang="fr-FR" dirty="0"/>
              <a:t>, il faut donc la design pour qu’elle corresponde à </a:t>
            </a:r>
            <a:r>
              <a:rPr lang="fr-FR" u="sng" dirty="0"/>
              <a:t>votre</a:t>
            </a:r>
            <a:r>
              <a:rPr lang="fr-FR" dirty="0"/>
              <a:t> but</a:t>
            </a:r>
          </a:p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signal</a:t>
            </a:r>
            <a:r>
              <a:rPr lang="fr-FR" dirty="0"/>
              <a:t> : Les valeurs relatives de la </a:t>
            </a:r>
            <a:r>
              <a:rPr lang="fr-FR" dirty="0" err="1"/>
              <a:t>reward</a:t>
            </a:r>
            <a:r>
              <a:rPr lang="fr-FR" dirty="0"/>
              <a:t> aident l’agent à apprendre ce qu’il doit faire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pour </a:t>
                          </a:r>
                          <a:r>
                            <a:rPr lang="en-US" dirty="0" err="1"/>
                            <a:t>chaque</a:t>
                          </a:r>
                          <a:r>
                            <a:rPr lang="en-US" dirty="0"/>
                            <a:t> pièce </a:t>
                          </a:r>
                          <a:r>
                            <a:rPr lang="en-US" dirty="0" err="1"/>
                            <a:t>prise</a:t>
                          </a:r>
                          <a:r>
                            <a:rPr lang="en-US" dirty="0"/>
                            <a:t>, +/-100 </a:t>
                          </a:r>
                          <a:r>
                            <a:rPr lang="en-US" dirty="0" err="1"/>
                            <a:t>en</a:t>
                          </a:r>
                          <a:r>
                            <a:rPr lang="en-US" dirty="0"/>
                            <a:t> fin de </a:t>
                          </a:r>
                          <a:r>
                            <a:rPr lang="en-US" dirty="0" err="1"/>
                            <a:t>partie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proximité</a:t>
                          </a:r>
                          <a:r>
                            <a:rPr lang="en-US" dirty="0"/>
                            <a:t> avec le but)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190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48653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340000" r="-849" b="-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6219155" y="5259286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 définir la </a:t>
            </a:r>
            <a:r>
              <a:rPr lang="fr-FR" dirty="0" err="1"/>
              <a:t>reward</a:t>
            </a:r>
            <a:r>
              <a:rPr lang="fr-FR" dirty="0"/>
              <a:t> peut amener à des comportements inattendus</a:t>
            </a:r>
            <a:endParaRPr lang="en-US" dirty="0"/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4843618" y="4307171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: </a:t>
            </a:r>
            <a:r>
              <a:rPr lang="fr-FR" dirty="0" err="1"/>
              <a:t>reward</a:t>
            </a:r>
            <a:r>
              <a:rPr lang="fr-FR" dirty="0"/>
              <a:t> rarement non nulle, difficile pour l’agent d’apprendre</a:t>
            </a:r>
          </a:p>
          <a:p>
            <a:r>
              <a:rPr lang="fr-FR" dirty="0" err="1"/>
              <a:t>Reward</a:t>
            </a:r>
            <a:r>
              <a:rPr lang="fr-FR" dirty="0"/>
              <a:t> dense : </a:t>
            </a:r>
            <a:r>
              <a:rPr lang="fr-FR" dirty="0" err="1"/>
              <a:t>reward</a:t>
            </a:r>
            <a:r>
              <a:rPr lang="fr-FR" dirty="0"/>
              <a:t> non uniforme, permet d’aider l’agent à accomplir des sous-objectifs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: action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 « suffisantes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Réduire l’espace d’action le plus possible :</a:t>
            </a:r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31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Créer des actions automatisées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/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= « kill </a:t>
                </a:r>
                <a:r>
                  <a:rPr lang="fr-FR" dirty="0" err="1"/>
                  <a:t>enemy</a:t>
                </a:r>
                <a:r>
                  <a:rPr lang="fr-FR" dirty="0"/>
                  <a:t> »</a:t>
                </a:r>
              </a:p>
              <a:p>
                <a:r>
                  <a:rPr lang="en-US" dirty="0"/>
                  <a:t>Prendre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</a:t>
                </a:r>
                <a:r>
                  <a:rPr lang="en-US" dirty="0" err="1"/>
                  <a:t>générer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suite de </a:t>
                </a:r>
                <a:r>
                  <a:rPr lang="en-US" dirty="0" err="1"/>
                  <a:t>commandes</a:t>
                </a:r>
                <a:r>
                  <a:rPr lang="en-US" dirty="0"/>
                  <a:t> </a:t>
                </a:r>
                <a:r>
                  <a:rPr lang="en-US" dirty="0" err="1"/>
                  <a:t>censé</a:t>
                </a:r>
                <a:r>
                  <a:rPr lang="en-US" dirty="0"/>
                  <a:t> </a:t>
                </a:r>
                <a:r>
                  <a:rPr lang="en-US" dirty="0" err="1"/>
                  <a:t>tuer</a:t>
                </a:r>
                <a:r>
                  <a:rPr lang="en-US" dirty="0"/>
                  <a:t> le prochain </a:t>
                </a:r>
                <a:r>
                  <a:rPr lang="en-US" dirty="0" err="1"/>
                  <a:t>ennemi</a:t>
                </a:r>
                <a:r>
                  <a:rPr lang="en-US" dirty="0"/>
                  <a:t> dans le jeu.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blipFill>
                <a:blip r:embed="rId4"/>
                <a:stretch>
                  <a:fillRect l="-444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/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/>
                  <a:t>Remarque</a:t>
                </a:r>
                <a:r>
                  <a:rPr lang="fr-FR" dirty="0"/>
                  <a:t> : on peut même faire apprendre un « sous-agent » à apprendre à bien réaliser la macro-action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et dans ce cas, on parle </a:t>
                </a:r>
                <a:r>
                  <a:rPr lang="fr-FR" dirty="0">
                    <a:solidFill>
                      <a:srgbClr val="F98300"/>
                    </a:solidFill>
                  </a:rPr>
                  <a:t>d’</a:t>
                </a:r>
                <a:r>
                  <a:rPr lang="fr-FR" i="1" dirty="0">
                    <a:solidFill>
                      <a:srgbClr val="F98300"/>
                    </a:solidFill>
                  </a:rPr>
                  <a:t>apprentissage par renforcement hiérarchique</a:t>
                </a:r>
                <a:r>
                  <a:rPr lang="fr-FR" i="1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blipFill>
                <a:blip r:embed="rId5"/>
                <a:stretch>
                  <a:fillRect l="-500" t="-4717" r="-2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25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l’état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Définition de la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Definissez</a:t>
            </a:r>
            <a:r>
              <a:rPr lang="fr-FR" sz="4300" kern="0" spc="-25" dirty="0"/>
              <a:t> vos propres environnements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Gym</a:t>
            </a:r>
            <a:r>
              <a:rPr lang="fr-FR" dirty="0"/>
              <a:t> : Bibliothèque pour </a:t>
            </a:r>
            <a:r>
              <a:rPr lang="fr-FR" dirty="0">
                <a:solidFill>
                  <a:srgbClr val="FF0000"/>
                </a:solidFill>
              </a:rPr>
              <a:t>définir</a:t>
            </a:r>
            <a:r>
              <a:rPr lang="fr-FR" dirty="0"/>
              <a:t> vos environnements ou </a:t>
            </a:r>
            <a:r>
              <a:rPr lang="fr-FR" dirty="0">
                <a:solidFill>
                  <a:srgbClr val="FF0000"/>
                </a:solidFill>
              </a:rPr>
              <a:t>en utiliser </a:t>
            </a:r>
            <a:r>
              <a:rPr lang="fr-FR" dirty="0"/>
              <a:t>des déjà implémentés.</a:t>
            </a:r>
            <a:endParaRPr lang="en-US" dirty="0"/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198" y="4393997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859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625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72469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920133" y="42093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305067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65134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40263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58289" y="496592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122833" y="362972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51617" y="420933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45063" y="399905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85908" y="362972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82069" y="496592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525841" y="602941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33625" y="1784397"/>
                <a:ext cx="71009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b="0" dirty="0"/>
                  <a:t> (punition tant que la rive n’est pas atteinte)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1784397"/>
                <a:ext cx="7100983" cy="923330"/>
              </a:xfrm>
              <a:prstGeom prst="rect">
                <a:avLst/>
              </a:prstGeom>
              <a:blipFill>
                <a:blip r:embed="rId8"/>
                <a:stretch>
                  <a:fillRect l="-68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130341" y="602345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69535" y="1784397"/>
            <a:ext cx="7265073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434229" y="2240432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supervisé 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533377" y="2240432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non supervisé 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783880" y="2126943"/>
            <a:ext cx="29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Apprentissage par</a:t>
            </a:r>
          </a:p>
          <a:p>
            <a:pPr algn="ctr"/>
            <a:r>
              <a:rPr lang="fr-FR" dirty="0"/>
              <a:t>Renforcement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344006" y="274020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478817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485484"/>
            <a:ext cx="503625" cy="120213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Les 3 sous domaines du Machine Learning 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4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5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: </a:t>
            </a: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blipFill>
                <a:blip r:embed="rId10"/>
                <a:stretch>
                  <a:fillRect l="-11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Division du problème du RL en 2 sous problèmes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64CBBE-BD1C-D59F-A277-3D177D2504EC}"/>
              </a:ext>
            </a:extLst>
          </p:cNvPr>
          <p:cNvSpPr/>
          <p:nvPr/>
        </p:nvSpPr>
        <p:spPr>
          <a:xfrm>
            <a:off x="685800" y="1321314"/>
            <a:ext cx="3827779" cy="21995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77D02C-6671-29EA-F57E-47F8812B3AB8}"/>
              </a:ext>
            </a:extLst>
          </p:cNvPr>
          <p:cNvSpPr/>
          <p:nvPr/>
        </p:nvSpPr>
        <p:spPr>
          <a:xfrm>
            <a:off x="681392" y="3635254"/>
            <a:ext cx="3827779" cy="2199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/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u="sng" dirty="0" err="1"/>
                  <a:t>Prediction</a:t>
                </a:r>
                <a:r>
                  <a:rPr lang="fr-FR" u="sng" dirty="0"/>
                  <a:t> </a:t>
                </a:r>
                <a:r>
                  <a:rPr lang="fr-FR" u="sng" dirty="0" err="1"/>
                  <a:t>Problem</a:t>
                </a:r>
                <a:r>
                  <a:rPr lang="fr-FR" u="sng" dirty="0"/>
                  <a:t> :</a:t>
                </a:r>
              </a:p>
              <a:p>
                <a:pPr algn="ctr"/>
                <a:endParaRPr lang="fr-FR" u="sng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Estimer</a:t>
                </a:r>
                <a:r>
                  <a:rPr lang="fr-FR" dirty="0"/>
                  <a:t> les valeurs de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Estimateurs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blipFill>
                <a:blip r:embed="rId2"/>
                <a:stretch>
                  <a:fillRect l="-1597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/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Control </a:t>
                </a:r>
                <a:r>
                  <a:rPr lang="fr-FR" u="sng" dirty="0" err="1"/>
                  <a:t>Problem</a:t>
                </a:r>
                <a:endParaRPr lang="fr-FR" u="sng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Améliorer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endParaRPr lang="fr-FR" b="0" i="1" dirty="0">
                  <a:latin typeface="Cambria Math" panose="02040503050406030204" pitchFamily="18" charset="0"/>
                </a:endParaRPr>
              </a:p>
              <a:p>
                <a:r>
                  <a:rPr lang="fr-FR" b="0" dirty="0"/>
                  <a:t>Connaître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permet</a:t>
                </a:r>
                <a:r>
                  <a:rPr lang="en-US" dirty="0"/>
                  <a:t> de </a:t>
                </a:r>
                <a:r>
                  <a:rPr lang="en-US" dirty="0" err="1"/>
                  <a:t>choisir</a:t>
                </a:r>
                <a:r>
                  <a:rPr lang="en-US" dirty="0"/>
                  <a:t> les </a:t>
                </a:r>
                <a:r>
                  <a:rPr lang="en-US" dirty="0" err="1"/>
                  <a:t>meilleures</a:t>
                </a:r>
                <a:r>
                  <a:rPr lang="en-US" dirty="0"/>
                  <a:t> actions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blipFill>
                <a:blip r:embed="rId3"/>
                <a:stretch>
                  <a:fillRect l="-1871" t="-1736" r="-3534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9423690" y="302556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 flipH="1">
            <a:off x="7671090" y="302556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(connaissant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blipFill>
                <a:blip r:embed="rId7"/>
                <a:stretch>
                  <a:fillRect l="-311" t="-4717" r="-229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E358F48-AABF-BBA3-0B92-F1A4985AA3DE}"/>
              </a:ext>
            </a:extLst>
          </p:cNvPr>
          <p:cNvSpPr txBox="1"/>
          <p:nvPr/>
        </p:nvSpPr>
        <p:spPr>
          <a:xfrm>
            <a:off x="7143634" y="1913281"/>
            <a:ext cx="313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Generalized</a:t>
            </a:r>
            <a:r>
              <a:rPr lang="fr-FR" dirty="0"/>
              <a:t> Policy </a:t>
            </a:r>
            <a:r>
              <a:rPr lang="fr-FR" dirty="0" err="1"/>
              <a:t>Iteration</a:t>
            </a:r>
            <a:r>
              <a:rPr lang="fr-FR" dirty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  <p:bldP spid="11" grpId="0" animBg="1"/>
      <p:bldP spid="12" grpId="0" animBg="1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2504DD-10A2-0863-A5AB-D48D80D6CB0F}"/>
              </a:ext>
            </a:extLst>
          </p:cNvPr>
          <p:cNvSpPr/>
          <p:nvPr/>
        </p:nvSpPr>
        <p:spPr>
          <a:xfrm>
            <a:off x="1219200" y="25146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E5E59-D2A6-9F34-B539-B7BB215884DF}"/>
              </a:ext>
            </a:extLst>
          </p:cNvPr>
          <p:cNvSpPr/>
          <p:nvPr/>
        </p:nvSpPr>
        <p:spPr>
          <a:xfrm>
            <a:off x="1524000" y="30861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CF5E6-9947-FE27-69D7-4498403FDFBE}"/>
              </a:ext>
            </a:extLst>
          </p:cNvPr>
          <p:cNvSpPr/>
          <p:nvPr/>
        </p:nvSpPr>
        <p:spPr>
          <a:xfrm>
            <a:off x="6067425" y="30765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3DC5A-A216-6249-BE7E-24D108C20049}"/>
              </a:ext>
            </a:extLst>
          </p:cNvPr>
          <p:cNvSpPr txBox="1"/>
          <p:nvPr/>
        </p:nvSpPr>
        <p:spPr>
          <a:xfrm>
            <a:off x="1506602" y="25777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79B89-9C4D-385F-054B-A0B6F055C693}"/>
              </a:ext>
            </a:extLst>
          </p:cNvPr>
          <p:cNvSpPr txBox="1"/>
          <p:nvPr/>
        </p:nvSpPr>
        <p:spPr>
          <a:xfrm>
            <a:off x="7467600" y="31135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C26D4-69E6-197F-027C-32F81F02896E}"/>
              </a:ext>
            </a:extLst>
          </p:cNvPr>
          <p:cNvSpPr/>
          <p:nvPr/>
        </p:nvSpPr>
        <p:spPr>
          <a:xfrm>
            <a:off x="2595563" y="36805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268049-5ADA-CF45-37A2-9365975E2214}"/>
              </a:ext>
            </a:extLst>
          </p:cNvPr>
          <p:cNvSpPr/>
          <p:nvPr/>
        </p:nvSpPr>
        <p:spPr>
          <a:xfrm>
            <a:off x="6325869" y="36972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03B14C-FABD-B0C6-62DF-34CDF73DC940}"/>
              </a:ext>
            </a:extLst>
          </p:cNvPr>
          <p:cNvSpPr/>
          <p:nvPr/>
        </p:nvSpPr>
        <p:spPr>
          <a:xfrm>
            <a:off x="8268969" y="36805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802D-7A93-67C7-3398-FBD8E2B79DC7}"/>
              </a:ext>
            </a:extLst>
          </p:cNvPr>
          <p:cNvSpPr txBox="1"/>
          <p:nvPr/>
        </p:nvSpPr>
        <p:spPr>
          <a:xfrm>
            <a:off x="3048000" y="31230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A7AD5ED-A2C7-12E6-31BF-D35FC330DA23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Sous catégories du RL</a:t>
            </a:r>
          </a:p>
        </p:txBody>
      </p:sp>
    </p:spTree>
    <p:extLst>
      <p:ext uri="{BB962C8B-B14F-4D97-AF65-F5344CB8AC3E}">
        <p14:creationId xmlns:p14="http://schemas.microsoft.com/office/powerpoint/2010/main" val="189664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19600" y="206227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</a:t>
            </a:r>
            <a:r>
              <a:rPr lang="fr-FR" spc="-20" dirty="0" err="1"/>
              <a:t>Based</a:t>
            </a:r>
            <a:r>
              <a:rPr lang="fr-FR" spc="-20" dirty="0"/>
              <a:t>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Reinforcement Learning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222486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</a:t>
            </a:r>
            <a:r>
              <a:rPr lang="fr-FR" sz="4300" kern="0" dirty="0" err="1">
                <a:solidFill>
                  <a:srgbClr val="00B050"/>
                </a:solidFill>
              </a:rPr>
              <a:t>Prediction</a:t>
            </a:r>
            <a:r>
              <a:rPr lang="fr-FR" sz="4300" kern="0" dirty="0">
                <a:solidFill>
                  <a:srgbClr val="00B050"/>
                </a:solidFill>
              </a:rPr>
              <a:t> </a:t>
            </a:r>
            <a:r>
              <a:rPr lang="fr-FR" sz="4300" kern="0" dirty="0" err="1">
                <a:solidFill>
                  <a:srgbClr val="00B050"/>
                </a:solidFill>
              </a:rPr>
              <a:t>Problem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6439" y="5585555"/>
            <a:ext cx="977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>
                <a:solidFill>
                  <a:srgbClr val="FF0000"/>
                </a:solidFill>
              </a:rPr>
              <a:t>Bootstrapping</a:t>
            </a:r>
            <a:r>
              <a:rPr lang="fr-FR" b="0" dirty="0"/>
              <a:t> : utiliser des valeurs d’états/d’actions pour calculer d’autres valeurs d’états/d’actions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connait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On </a:t>
                </a:r>
                <a:r>
                  <a:rPr lang="en-US" dirty="0" err="1"/>
                  <a:t>cherche</a:t>
                </a:r>
                <a:r>
                  <a:rPr lang="en-US" dirty="0"/>
                  <a:t> tout </a:t>
                </a:r>
                <a:r>
                  <a:rPr lang="en-US" dirty="0" err="1"/>
                  <a:t>d’abord</a:t>
                </a:r>
                <a:r>
                  <a:rPr lang="en-US" dirty="0"/>
                  <a:t> à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8"/>
                <a:stretch>
                  <a:fillRect l="-412" t="-6154" r="-566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/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/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B23A81C-EA7D-3FB4-2E8F-2C4E85461F62}"/>
              </a:ext>
            </a:extLst>
          </p:cNvPr>
          <p:cNvSpPr txBox="1"/>
          <p:nvPr/>
        </p:nvSpPr>
        <p:spPr>
          <a:xfrm>
            <a:off x="382269" y="6369235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Remarque</a:t>
            </a:r>
            <a:r>
              <a:rPr lang="fr-FR" dirty="0"/>
              <a:t> : ici les actions et les états sont </a:t>
            </a:r>
            <a:r>
              <a:rPr lang="fr-FR" dirty="0">
                <a:solidFill>
                  <a:srgbClr val="FF0000"/>
                </a:solidFill>
              </a:rPr>
              <a:t>discrets</a:t>
            </a:r>
            <a:r>
              <a:rPr lang="fr-FR" dirty="0"/>
              <a:t> et </a:t>
            </a:r>
            <a:r>
              <a:rPr lang="fr-FR" dirty="0">
                <a:solidFill>
                  <a:srgbClr val="FF0000"/>
                </a:solidFill>
              </a:rPr>
              <a:t>peu nombreux.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  <p:bldP spid="54" grpId="0"/>
      <p:bldP spid="5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dynamiques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En notant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le vecteur des valeurs d’états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 </a:t>
                </a:r>
                <a:r>
                  <a:rPr lang="fr-FR" dirty="0"/>
                  <a:t>on obtient une équation de la forme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fr-FR" dirty="0"/>
                  <a:t>Méthode de convergence itérative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arbitraire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blipFill>
                <a:blip r:embed="rId2"/>
                <a:stretch>
                  <a:fillRect l="-421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/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/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762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répondant au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obtient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/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" y="3744002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90" y="1616857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tacking Legos with Sawyer">
            <a:extLst>
              <a:ext uri="{FF2B5EF4-FFF2-40B4-BE49-F238E27FC236}">
                <a16:creationId xmlns:a16="http://schemas.microsoft.com/office/drawing/2014/main" id="{67BBCFD3-99BA-A25D-4479-A765A9A1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" y="1616857"/>
            <a:ext cx="2168419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Applications du RL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2566209" y="2430015"/>
            <a:ext cx="921528" cy="227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2725073" y="3357763"/>
            <a:ext cx="1084927" cy="1368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1036" idx="1"/>
          </p:cNvCxnSpPr>
          <p:nvPr/>
        </p:nvCxnSpPr>
        <p:spPr>
          <a:xfrm flipH="1" flipV="1">
            <a:off x="9034462" y="2601430"/>
            <a:ext cx="921528" cy="312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E040F-8054-7CD5-223F-2E1CCC94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040492"/>
            <a:ext cx="5486400" cy="411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DF1EDE-F3CC-5140-F65C-1E4FE7D3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125" y="2040492"/>
            <a:ext cx="54864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4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5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03EC9BE-1EE6-4514-B4C4-9F723C50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2A1686-951C-89A9-131B-B0335BF90683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0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3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4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860CD-FB63-FD00-BE2D-D9E2D8C6E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8319" y="2057400"/>
            <a:ext cx="5442601" cy="4081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5D683-D7EA-3417-BC35-159F66C6F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19" y="2057400"/>
            <a:ext cx="5504181" cy="4128135"/>
          </a:xfrm>
          <a:prstGeom prst="rect">
            <a:avLst/>
          </a:prstGeom>
        </p:spPr>
      </p:pic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5EA9999-9EAB-BB17-8E78-3AE5B1A1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5E9347-F8CA-EEA6-A7FB-048B0B7BFAD1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D92A620-B7E9-6833-FD74-562A8F785A5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 l’évaluation au </a:t>
            </a:r>
            <a:r>
              <a:rPr lang="fr-FR" sz="4300" kern="0" dirty="0">
                <a:solidFill>
                  <a:srgbClr val="FF0000"/>
                </a:solidFill>
              </a:rPr>
              <a:t>Control </a:t>
            </a:r>
            <a:r>
              <a:rPr lang="fr-FR" sz="4300" kern="0" dirty="0" err="1">
                <a:solidFill>
                  <a:srgbClr val="FF0000"/>
                </a:solidFill>
              </a:rPr>
              <a:t>Problem</a:t>
            </a:r>
            <a:r>
              <a:rPr lang="fr-FR" sz="4300" kern="0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/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r>
                  <a:rPr lang="fr-FR" dirty="0"/>
                  <a:t>Amélioration de la politique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blipFill>
                <a:blip r:embed="rId2"/>
                <a:stretch>
                  <a:fillRect l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/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95FA5DD-4141-784F-3B6E-5A20C0565998}"/>
              </a:ext>
            </a:extLst>
          </p:cNvPr>
          <p:cNvSpPr/>
          <p:nvPr/>
        </p:nvSpPr>
        <p:spPr>
          <a:xfrm>
            <a:off x="2961863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/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A90020B-3431-2508-6B79-D7AF916FC950}"/>
              </a:ext>
            </a:extLst>
          </p:cNvPr>
          <p:cNvSpPr/>
          <p:nvPr/>
        </p:nvSpPr>
        <p:spPr>
          <a:xfrm>
            <a:off x="7323044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/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384924-879C-68F0-C449-E98211244475}"/>
              </a:ext>
            </a:extLst>
          </p:cNvPr>
          <p:cNvSpPr txBox="1"/>
          <p:nvPr/>
        </p:nvSpPr>
        <p:spPr>
          <a:xfrm>
            <a:off x="2449700" y="5327827"/>
            <a:ext cx="258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Evaluation avec</a:t>
            </a:r>
          </a:p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/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Amélioration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greedy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blipFill>
                <a:blip r:embed="rId6"/>
                <a:stretch>
                  <a:fillRect l="-3478" t="-5660" r="-4348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75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11A37-25A0-C59B-15D3-F9FBECBB1A44}"/>
              </a:ext>
            </a:extLst>
          </p:cNvPr>
          <p:cNvSpPr txBox="1"/>
          <p:nvPr/>
        </p:nvSpPr>
        <p:spPr>
          <a:xfrm>
            <a:off x="457201" y="1533257"/>
            <a:ext cx="888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6629400" y="34861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876800" y="34861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/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/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(i.e. 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  par </a:t>
                </a:r>
                <a:r>
                  <a:rPr lang="fr-FR" dirty="0">
                    <a:solidFill>
                      <a:srgbClr val="00B0F0"/>
                    </a:solidFill>
                  </a:rPr>
                  <a:t>IPE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DCCDA53-85AD-7942-D14D-9B4B926B299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r>
              <a:rPr lang="fr-FR" sz="4300" kern="0" dirty="0"/>
              <a:t> : Résultats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/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Policy </a:t>
                </a:r>
                <a:r>
                  <a:rPr lang="fr-FR" dirty="0" err="1">
                    <a:solidFill>
                      <a:srgbClr val="00B0F0"/>
                    </a:solidFill>
                  </a:rPr>
                  <a:t>Iteration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iter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FR" dirty="0"/>
                  <a:t> itérations d’évaluation)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blipFill>
                <a:blip r:embed="rId2"/>
                <a:stretch>
                  <a:fillRect l="-1006" t="-8065" r="-377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D8C936F-E0CF-A395-CD7D-DDA48E20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21897"/>
            <a:ext cx="5504180" cy="4128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/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/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3A78A61-8BE4-823F-A077-63FB483512FD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372600" y="3409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6414B86-6D8D-10F3-FA84-D104EDBD263A}"/>
              </a:ext>
            </a:extLst>
          </p:cNvPr>
          <p:cNvCxnSpPr>
            <a:cxnSpLocks/>
            <a:stCxn id="3" idx="1"/>
            <a:endCxn id="2" idx="1"/>
          </p:cNvCxnSpPr>
          <p:nvPr/>
        </p:nvCxnSpPr>
        <p:spPr>
          <a:xfrm rot="10800000" flipH="1">
            <a:off x="7620000" y="3409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/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/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IPE </a:t>
                </a:r>
                <a:r>
                  <a:rPr lang="fr-FR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𝑖𝑡𝑒𝑟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itérations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blipFill>
                <a:blip r:embed="rId7"/>
                <a:stretch>
                  <a:fillRect l="-2083" t="-5660" r="-416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81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évalue non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quelconque</a:t>
                </a:r>
                <a:r>
                  <a:rPr lang="en-US" dirty="0"/>
                  <a:t> mais </a:t>
                </a:r>
                <a:r>
                  <a:rPr lang="en-US" dirty="0" err="1"/>
                  <a:t>directment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la politique </a:t>
                </a:r>
                <a:r>
                  <a:rPr lang="en-US" dirty="0" err="1"/>
                  <a:t>optimale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blipFill>
                <a:blip r:embed="rId6"/>
                <a:stretch>
                  <a:fillRect l="-143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/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/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Évaluation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la politique optimale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blipFill>
                <a:blip r:embed="rId5"/>
                <a:stretch>
                  <a:fillRect l="-1468" t="-9836" r="-81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Value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/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06CA5-41F5-B59B-E655-70566D5C4798}"/>
              </a:ext>
            </a:extLst>
          </p:cNvPr>
          <p:cNvSpPr txBox="1"/>
          <p:nvPr/>
        </p:nvSpPr>
        <p:spPr>
          <a:xfrm>
            <a:off x="759078" y="1388150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Converge rapidement vers la solution optimale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Fortes fondations mathématiques</a:t>
            </a:r>
          </a:p>
          <a:p>
            <a:endParaRPr lang="en-US" dirty="0"/>
          </a:p>
          <a:p>
            <a:r>
              <a:rPr lang="en-US" dirty="0" err="1"/>
              <a:t>Inconvénients</a:t>
            </a:r>
            <a:r>
              <a:rPr lang="en-US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Adaptés</a:t>
            </a:r>
            <a:r>
              <a:rPr lang="en-US" dirty="0"/>
              <a:t> à des petits </a:t>
            </a:r>
            <a:r>
              <a:rPr lang="en-US" dirty="0" err="1"/>
              <a:t>espaces</a:t>
            </a:r>
            <a:r>
              <a:rPr lang="en-US" dirty="0"/>
              <a:t> </a:t>
            </a:r>
            <a:r>
              <a:rPr lang="en-US" dirty="0" err="1"/>
              <a:t>d’observations</a:t>
            </a:r>
            <a:r>
              <a:rPr lang="en-US" dirty="0"/>
              <a:t>/actions </a:t>
            </a:r>
            <a:r>
              <a:rPr lang="en-US" dirty="0" err="1"/>
              <a:t>discrets</a:t>
            </a:r>
            <a:r>
              <a:rPr lang="en-US" dirty="0"/>
              <a:t> (</a:t>
            </a:r>
            <a:r>
              <a:rPr lang="en-US" dirty="0" err="1"/>
              <a:t>finis</a:t>
            </a:r>
            <a:r>
              <a:rPr lang="en-US" dirty="0"/>
              <a:t>) et non </a:t>
            </a:r>
            <a:r>
              <a:rPr lang="en-US" dirty="0" err="1"/>
              <a:t>continus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Model-Based : </a:t>
            </a:r>
            <a:r>
              <a:rPr lang="en-US" dirty="0" err="1"/>
              <a:t>nécessite</a:t>
            </a:r>
            <a:r>
              <a:rPr lang="en-US" dirty="0"/>
              <a:t> </a:t>
            </a:r>
            <a:r>
              <a:rPr lang="en-US" dirty="0" err="1"/>
              <a:t>d’avoir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au </a:t>
            </a:r>
            <a:r>
              <a:rPr lang="en-US" dirty="0" err="1"/>
              <a:t>modèle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03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63981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 de la 1</a:t>
            </a:r>
            <a:r>
              <a:rPr lang="fr-FR" spc="-20" baseline="30000" dirty="0"/>
              <a:t>ère</a:t>
            </a:r>
            <a:r>
              <a:rPr lang="fr-FR" spc="-20" dirty="0"/>
              <a:t> formation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40" dirty="0"/>
              <a:t>Des questions ?</a:t>
            </a:r>
            <a:endParaRPr lang="fr-FR" spc="-20" dirty="0"/>
          </a:p>
        </p:txBody>
      </p:sp>
    </p:spTree>
    <p:extLst>
      <p:ext uri="{BB962C8B-B14F-4D97-AF65-F5344CB8AC3E}">
        <p14:creationId xmlns:p14="http://schemas.microsoft.com/office/powerpoint/2010/main" val="4093063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FD014-5E51-7E07-1B65-881C91212339}"/>
              </a:ext>
            </a:extLst>
          </p:cNvPr>
          <p:cNvSpPr txBox="1"/>
          <p:nvPr/>
        </p:nvSpPr>
        <p:spPr>
          <a:xfrm>
            <a:off x="762000" y="1676400"/>
            <a:ext cx="86731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fr-FR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fr-FR" dirty="0"/>
              <a:t>GitHub formation (slides &amp; code) : </a:t>
            </a:r>
            <a:r>
              <a:rPr lang="fr-FR" dirty="0">
                <a:hlinkClick r:id="rId4"/>
              </a:rPr>
              <a:t>github.com/</a:t>
            </a:r>
            <a:r>
              <a:rPr lang="fr-FR" dirty="0" err="1">
                <a:hlinkClick r:id="rId4"/>
              </a:rPr>
              <a:t>tboulet</a:t>
            </a:r>
            <a:r>
              <a:rPr lang="fr-FR" dirty="0">
                <a:hlinkClick r:id="rId4"/>
              </a:rPr>
              <a:t>/Formation-Reinforcement-Learning</a:t>
            </a:r>
            <a:endParaRPr lang="fr-FR" dirty="0"/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EA6551A-7075-E908-65F8-CD03625BDB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et ressources</a:t>
            </a:r>
          </a:p>
        </p:txBody>
      </p:sp>
    </p:spTree>
    <p:extLst>
      <p:ext uri="{BB962C8B-B14F-4D97-AF65-F5344CB8AC3E}">
        <p14:creationId xmlns:p14="http://schemas.microsoft.com/office/powerpoint/2010/main" val="332244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interaction env./agent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5544820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 err="1"/>
              <a:t>Renforcemen</a:t>
            </a:r>
            <a:r>
              <a:rPr lang="en-US" spc="-40" dirty="0" err="1"/>
              <a:t>t</a:t>
            </a:r>
            <a:endParaRPr lang="en-US" spc="-4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en-US" spc="-40" dirty="0"/>
          </a:p>
          <a:p>
            <a:pPr marL="605155" marR="5080" indent="-593090" algn="ctr">
              <a:lnSpc>
                <a:spcPts val="6480"/>
              </a:lnSpc>
              <a:spcBef>
                <a:spcPts val="915"/>
              </a:spcBef>
            </a:pPr>
            <a:r>
              <a:rPr lang="en-US" spc="-40" dirty="0" err="1"/>
              <a:t>Partie</a:t>
            </a:r>
            <a:r>
              <a:rPr lang="en-US" spc="-40" dirty="0"/>
              <a:t> II</a:t>
            </a:r>
            <a:endParaRPr lang="fr-FR"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291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224902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22C1F3F-4999-02EA-FCF9-F534E1ECFDB8}"/>
              </a:ext>
            </a:extLst>
          </p:cNvPr>
          <p:cNvSpPr txBox="1"/>
          <p:nvPr/>
        </p:nvSpPr>
        <p:spPr>
          <a:xfrm>
            <a:off x="7320817" y="1235382"/>
            <a:ext cx="3605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se place dans le cadre d’un </a:t>
            </a:r>
            <a:r>
              <a:rPr lang="fr-FR" dirty="0">
                <a:solidFill>
                  <a:srgbClr val="FF0000"/>
                </a:solidFill>
              </a:rPr>
              <a:t>MDP</a:t>
            </a:r>
            <a:r>
              <a:rPr lang="fr-FR" dirty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/>
              <a:t>Environnement Markovien</a:t>
            </a:r>
          </a:p>
          <a:p>
            <a:pPr marL="285750" indent="-285750">
              <a:buFontTx/>
              <a:buChar char="-"/>
            </a:pPr>
            <a:r>
              <a:rPr lang="fr-FR" dirty="0"/>
              <a:t>Parfaitement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blipFill>
                <a:blip r:embed="rId10"/>
                <a:stretch>
                  <a:fillRect l="-1673" t="-8197" r="-5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A0CDEBF9-834B-D4A1-C66D-0AE1A7DA2E1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12307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0396562-E6B6-46EF-1AC5-A5C96CD9851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11F06-EAE4-F523-4B57-8E50B785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26" y="4385944"/>
            <a:ext cx="5243808" cy="1685925"/>
          </a:xfrm>
          <a:prstGeom prst="rect">
            <a:avLst/>
          </a:prstGeom>
        </p:spPr>
      </p:pic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88B2CCDB-F784-357E-0D15-0AA5C31F01BD}"/>
              </a:ext>
            </a:extLst>
          </p:cNvPr>
          <p:cNvSpPr/>
          <p:nvPr/>
        </p:nvSpPr>
        <p:spPr>
          <a:xfrm rot="10800000">
            <a:off x="3879926" y="4119244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AB44D17E-6FD8-7F73-D8E6-F89107D2D8D1}"/>
              </a:ext>
            </a:extLst>
          </p:cNvPr>
          <p:cNvSpPr/>
          <p:nvPr/>
        </p:nvSpPr>
        <p:spPr>
          <a:xfrm rot="10800000">
            <a:off x="7156526" y="4119244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0F6208E7-D43F-DD62-422B-AD99301610EE}"/>
              </a:ext>
            </a:extLst>
          </p:cNvPr>
          <p:cNvSpPr/>
          <p:nvPr/>
        </p:nvSpPr>
        <p:spPr>
          <a:xfrm rot="10800000">
            <a:off x="7666397" y="4119244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AFB7A-46D8-FF43-31A1-AB506B6297C7}"/>
              </a:ext>
            </a:extLst>
          </p:cNvPr>
          <p:cNvSpPr txBox="1"/>
          <p:nvPr/>
        </p:nvSpPr>
        <p:spPr>
          <a:xfrm>
            <a:off x="5614061" y="420127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DB04C-6B70-A058-B019-E57EAC640D83}"/>
              </a:ext>
            </a:extLst>
          </p:cNvPr>
          <p:cNvSpPr txBox="1"/>
          <p:nvPr/>
        </p:nvSpPr>
        <p:spPr>
          <a:xfrm>
            <a:off x="3998995" y="3814017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7B770-DB1D-496C-E724-7F8CC147A9F6}"/>
              </a:ext>
            </a:extLst>
          </p:cNvPr>
          <p:cNvSpPr txBox="1"/>
          <p:nvPr/>
        </p:nvSpPr>
        <p:spPr>
          <a:xfrm>
            <a:off x="7259062" y="3814017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75802-4011-0A66-2324-AD35FDF7314E}"/>
              </a:ext>
            </a:extLst>
          </p:cNvPr>
          <p:cNvSpPr txBox="1"/>
          <p:nvPr/>
        </p:nvSpPr>
        <p:spPr>
          <a:xfrm>
            <a:off x="7734191" y="3814017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D179E4-762C-9B9D-5667-8F3C90487B3B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452217" y="4957872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4B0BCA-B0F9-7D30-04EA-97D243046177}"/>
              </a:ext>
            </a:extLst>
          </p:cNvPr>
          <p:cNvCxnSpPr>
            <a:cxnSpLocks/>
          </p:cNvCxnSpPr>
          <p:nvPr/>
        </p:nvCxnSpPr>
        <p:spPr>
          <a:xfrm>
            <a:off x="3816761" y="3621669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E68D66-3389-F7E4-87C3-E01875CE0A15}"/>
              </a:ext>
            </a:extLst>
          </p:cNvPr>
          <p:cNvCxnSpPr>
            <a:cxnSpLocks/>
          </p:cNvCxnSpPr>
          <p:nvPr/>
        </p:nvCxnSpPr>
        <p:spPr>
          <a:xfrm>
            <a:off x="5345545" y="4201278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468461-02BF-E2C2-5011-7479C080E22D}"/>
                  </a:ext>
                </a:extLst>
              </p:cNvPr>
              <p:cNvSpPr txBox="1"/>
              <p:nvPr/>
            </p:nvSpPr>
            <p:spPr>
              <a:xfrm>
                <a:off x="4937097" y="3606263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468461-02BF-E2C2-5011-7479C080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097" y="3606263"/>
                <a:ext cx="779316" cy="646331"/>
              </a:xfrm>
              <a:prstGeom prst="rect">
                <a:avLst/>
              </a:prstGeom>
              <a:blipFill>
                <a:blip r:embed="rId3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C46838-ADA6-D7F7-0566-3A9D9E1DAD0D}"/>
                  </a:ext>
                </a:extLst>
              </p:cNvPr>
              <p:cNvSpPr txBox="1"/>
              <p:nvPr/>
            </p:nvSpPr>
            <p:spPr>
              <a:xfrm>
                <a:off x="3136362" y="3260067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C46838-ADA6-D7F7-0566-3A9D9E1DA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362" y="3260067"/>
                <a:ext cx="1648336" cy="369332"/>
              </a:xfrm>
              <a:prstGeom prst="rect">
                <a:avLst/>
              </a:prstGeom>
              <a:blipFill>
                <a:blip r:embed="rId4"/>
                <a:stretch>
                  <a:fillRect l="-2583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E98498-B2CB-8025-4FED-A7C36A7BED08}"/>
              </a:ext>
            </a:extLst>
          </p:cNvPr>
          <p:cNvCxnSpPr>
            <a:cxnSpLocks/>
            <a:stCxn id="19" idx="2"/>
            <a:endCxn id="12" idx="2"/>
          </p:cNvCxnSpPr>
          <p:nvPr/>
        </p:nvCxnSpPr>
        <p:spPr>
          <a:xfrm flipH="1">
            <a:off x="8038991" y="3991001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FA7668-0125-CCEC-DDD0-F565E230907A}"/>
              </a:ext>
            </a:extLst>
          </p:cNvPr>
          <p:cNvSpPr txBox="1"/>
          <p:nvPr/>
        </p:nvSpPr>
        <p:spPr>
          <a:xfrm>
            <a:off x="8379836" y="3621669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049429-4AAF-F05A-6793-A2593FD20CE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275997" y="4957872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82FC96-4DC9-DC09-80CF-88FD96156DA3}"/>
              </a:ext>
            </a:extLst>
          </p:cNvPr>
          <p:cNvSpPr txBox="1"/>
          <p:nvPr/>
        </p:nvSpPr>
        <p:spPr>
          <a:xfrm>
            <a:off x="8219769" y="6021359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D698DA-8B67-BCF2-7DCE-507700D81DBF}"/>
                  </a:ext>
                </a:extLst>
              </p:cNvPr>
              <p:cNvSpPr txBox="1"/>
              <p:nvPr/>
            </p:nvSpPr>
            <p:spPr>
              <a:xfrm>
                <a:off x="2627553" y="1776344"/>
                <a:ext cx="71009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b="0" dirty="0"/>
                  <a:t> (punition tant que la rive n’est pas atteinte)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D698DA-8B67-BCF2-7DCE-507700D81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553" y="1776344"/>
                <a:ext cx="7100983" cy="923330"/>
              </a:xfrm>
              <a:prstGeom prst="rect">
                <a:avLst/>
              </a:prstGeom>
              <a:blipFill>
                <a:blip r:embed="rId5"/>
                <a:stretch>
                  <a:fillRect l="-6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D7368-B704-FB7C-07A9-30000A7EDE35}"/>
                  </a:ext>
                </a:extLst>
              </p:cNvPr>
              <p:cNvSpPr txBox="1"/>
              <p:nvPr/>
            </p:nvSpPr>
            <p:spPr>
              <a:xfrm>
                <a:off x="2627553" y="2618860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D7368-B704-FB7C-07A9-30000A7E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553" y="2618860"/>
                <a:ext cx="2719452" cy="646331"/>
              </a:xfrm>
              <a:prstGeom prst="rect">
                <a:avLst/>
              </a:prstGeom>
              <a:blipFill>
                <a:blip r:embed="rId6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D56889B-2AE8-BB90-D0FE-6F922533D63C}"/>
              </a:ext>
            </a:extLst>
          </p:cNvPr>
          <p:cNvSpPr txBox="1"/>
          <p:nvPr/>
        </p:nvSpPr>
        <p:spPr>
          <a:xfrm>
            <a:off x="2824269" y="6015403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94BBE0-FD31-4547-59BF-3EEED88735F3}"/>
              </a:ext>
            </a:extLst>
          </p:cNvPr>
          <p:cNvSpPr/>
          <p:nvPr/>
        </p:nvSpPr>
        <p:spPr>
          <a:xfrm>
            <a:off x="2463463" y="1776344"/>
            <a:ext cx="7265073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1991AA-3D6C-3461-8C8A-772061AACD06}"/>
              </a:ext>
            </a:extLst>
          </p:cNvPr>
          <p:cNvSpPr txBox="1"/>
          <p:nvPr/>
        </p:nvSpPr>
        <p:spPr>
          <a:xfrm>
            <a:off x="3179677" y="1243854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/>
      <p:bldP spid="12" grpId="0"/>
      <p:bldP spid="16" grpId="0"/>
      <p:bldP spid="17" grpId="0"/>
      <p:bldP spid="19" grpId="0"/>
      <p:bldP spid="21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02449" y="2390775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149849" y="2390775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054850" y="2486850"/>
                <a:ext cx="2438400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50" y="2486850"/>
                <a:ext cx="2438400" cy="956480"/>
              </a:xfrm>
              <a:prstGeom prst="rect">
                <a:avLst/>
              </a:prstGeom>
              <a:blipFill>
                <a:blip r:embed="rId6"/>
                <a:stretch>
                  <a:fillRect t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751729" y="125360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de RL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1676400" y="1676400"/>
            <a:ext cx="845820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1712258" y="3232699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/>
                <a:endParaRPr lang="fr-FR" b="0" dirty="0">
                  <a:solidFill>
                    <a:srgbClr val="F98300"/>
                  </a:solidFill>
                </a:endParaRPr>
              </a:p>
              <a:p>
                <a:pPr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58" y="3232699"/>
                <a:ext cx="3200401" cy="1057341"/>
              </a:xfrm>
              <a:prstGeom prst="rect">
                <a:avLst/>
              </a:prstGeom>
              <a:blipFill>
                <a:blip r:embed="rId7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>
            <a:extLst>
              <a:ext uri="{FF2B5EF4-FFF2-40B4-BE49-F238E27FC236}">
                <a16:creationId xmlns:a16="http://schemas.microsoft.com/office/drawing/2014/main" id="{D6271245-08C9-5F09-19AF-DE80A0D607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2326624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Monte Carlo 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041588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apprendre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/>
                  <a:t> à partir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observés. 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r="-2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1 épisode)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un 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/>
                  <a:t> où on observe des états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blipFill>
                <a:blip r:embed="rId5"/>
                <a:stretch>
                  <a:fillRect l="-1094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81000" y="3613087"/>
                <a:ext cx="47014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613087"/>
                <a:ext cx="4701415" cy="923330"/>
              </a:xfrm>
              <a:prstGeom prst="rect">
                <a:avLst/>
              </a:prstGeom>
              <a:blipFill>
                <a:blip r:embed="rId6"/>
                <a:stretch>
                  <a:fillRect l="-1167" t="-3974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45116" y="39628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29163" y="3581400"/>
                <a:ext cx="62619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3" y="3581400"/>
                <a:ext cx="6261907" cy="923330"/>
              </a:xfrm>
              <a:prstGeom prst="rect">
                <a:avLst/>
              </a:prstGeom>
              <a:blipFill>
                <a:blip r:embed="rId7"/>
                <a:stretch>
                  <a:fillRect l="-779" t="-3974"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81000" y="4724986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temps/variance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724986"/>
                <a:ext cx="38100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/>
              <p:nvPr/>
            </p:nvSpPr>
            <p:spPr>
              <a:xfrm>
                <a:off x="152400" y="5715000"/>
                <a:ext cx="12344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Avantages</a:t>
                </a:r>
                <a:r>
                  <a:rPr lang="fr-FR" dirty="0"/>
                  <a:t> : intuitif, mathématiquement vrai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l’estimateur</a:t>
                </a:r>
                <a:r>
                  <a:rPr lang="en-US" dirty="0"/>
                  <a:t> de MonteCarlo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dit</a:t>
                </a:r>
                <a:r>
                  <a:rPr lang="en-US" dirty="0"/>
                  <a:t> non-</a:t>
                </a:r>
                <a:r>
                  <a:rPr lang="en-US" dirty="0" err="1"/>
                  <a:t>biaisé</a:t>
                </a:r>
                <a:endParaRPr lang="en-US" dirty="0"/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Inconvénients</a:t>
                </a:r>
                <a:r>
                  <a:rPr lang="en-US" dirty="0"/>
                  <a:t> : offline, haute variance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715000"/>
                <a:ext cx="12344400" cy="646331"/>
              </a:xfrm>
              <a:prstGeom prst="rect">
                <a:avLst/>
              </a:prstGeom>
              <a:blipFill>
                <a:blip r:embed="rId9"/>
                <a:stretch>
                  <a:fillRect l="-39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6D3E554-8B45-040A-5E95-3D551D63A119}"/>
              </a:ext>
            </a:extLst>
          </p:cNvPr>
          <p:cNvSpPr/>
          <p:nvPr/>
        </p:nvSpPr>
        <p:spPr>
          <a:xfrm rot="16200000">
            <a:off x="4997306" y="5766001"/>
            <a:ext cx="369332" cy="91366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/>
              <p:nvPr/>
            </p:nvSpPr>
            <p:spPr>
              <a:xfrm>
                <a:off x="4825434" y="6325162"/>
                <a:ext cx="70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34" y="6325162"/>
                <a:ext cx="7037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5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0" grpId="0"/>
      <p:bldP spid="13" grpId="0"/>
      <p:bldP spid="16" grpId="0" animBg="1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blipFill>
                <a:blip r:embed="rId9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659344" y="5461273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344" y="5461273"/>
                <a:ext cx="954364" cy="646331"/>
              </a:xfrm>
              <a:prstGeom prst="rect">
                <a:avLst/>
              </a:prstGeom>
              <a:blipFill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Environnement : morpion face à un adversaire jouant aléatoirement</a:t>
                </a:r>
              </a:p>
              <a:p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on </a:t>
                </a:r>
                <a:r>
                  <a:rPr lang="en-US" dirty="0" err="1"/>
                  <a:t>gagne</a:t>
                </a:r>
                <a:r>
                  <a:rPr lang="en-US" dirty="0"/>
                  <a:t>/</a:t>
                </a:r>
                <a:r>
                  <a:rPr lang="en-US" dirty="0" err="1"/>
                  <a:t>perd</a:t>
                </a:r>
                <a:r>
                  <a:rPr lang="en-US" dirty="0"/>
                  <a:t>, 0 </a:t>
                </a:r>
                <a:r>
                  <a:rPr lang="en-US" dirty="0" err="1"/>
                  <a:t>sinon</a:t>
                </a:r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blipFill>
                <a:blip r:embed="rId12"/>
                <a:stretch>
                  <a:fillRect l="-743" t="-5660" r="-9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/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offline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blipFill>
                <a:blip r:embed="rId16"/>
                <a:stretch>
                  <a:fillRect l="-11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0101CBC-0E6D-EFBD-E752-BDE17BA1F1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9914" y="2268943"/>
            <a:ext cx="741999" cy="691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15B21E-AC37-6FE6-DFD7-2EBE5A36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02" y="3196578"/>
            <a:ext cx="745348" cy="68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C3018-D632-35E7-1322-5B9B5EED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892915"/>
            <a:ext cx="755989" cy="6923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/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/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/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/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/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2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  <p:bldP spid="7" grpId="0"/>
      <p:bldP spid="10" grpId="0"/>
      <p:bldP spid="12" grpId="0"/>
      <p:bldP spid="14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667DCEE1-47F4-A3A5-511B-3399DF4D576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Remarque : définition de la moyenne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FF7DA3-D7FD-9AED-22FF-4A2FCBC2BBD6}"/>
              </a:ext>
            </a:extLst>
          </p:cNvPr>
          <p:cNvSpPr/>
          <p:nvPr/>
        </p:nvSpPr>
        <p:spPr>
          <a:xfrm>
            <a:off x="457200" y="1459612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5DFB22-CC3D-7009-F43E-5364BD4D001F}"/>
              </a:ext>
            </a:extLst>
          </p:cNvPr>
          <p:cNvSpPr/>
          <p:nvPr/>
        </p:nvSpPr>
        <p:spPr>
          <a:xfrm>
            <a:off x="6184263" y="1369359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/>
              <p:nvPr/>
            </p:nvSpPr>
            <p:spPr>
              <a:xfrm>
                <a:off x="990600" y="1617010"/>
                <a:ext cx="4636137" cy="4891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à </a:t>
                </a:r>
                <a:r>
                  <a:rPr lang="en-US" dirty="0" err="1"/>
                  <a:t>l’infini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et politiques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Tous</a:t>
                </a:r>
                <a:r>
                  <a:rPr lang="en-US" dirty="0"/>
                  <a:t>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</a:t>
                </a:r>
                <a:r>
                  <a:rPr lang="en-US" dirty="0" err="1"/>
                  <a:t>autant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Exemple</a:t>
                </a:r>
                <a:r>
                  <a:rPr lang="en-US" dirty="0"/>
                  <a:t>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17010"/>
                <a:ext cx="4636137" cy="4891339"/>
              </a:xfrm>
              <a:prstGeom prst="rect">
                <a:avLst/>
              </a:prstGeom>
              <a:blipFill>
                <a:blip r:embed="rId2"/>
                <a:stretch>
                  <a:fillRect l="-1184" t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/>
              <p:nvPr/>
            </p:nvSpPr>
            <p:spPr>
              <a:xfrm>
                <a:off x="6603361" y="1617010"/>
                <a:ext cx="4826639" cy="484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suit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permanence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et politiques </a:t>
                </a:r>
                <a:r>
                  <a:rPr lang="en-US" dirty="0">
                    <a:solidFill>
                      <a:srgbClr val="FF0000"/>
                    </a:solidFill>
                  </a:rPr>
                  <a:t>non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récents</a:t>
                </a:r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plus</a:t>
                </a:r>
              </a:p>
              <a:p>
                <a:endParaRPr lang="en-US" dirty="0"/>
              </a:p>
              <a:p>
                <a:r>
                  <a:rPr lang="en-US" dirty="0"/>
                  <a:t>Exemple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,99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,01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61" y="1617010"/>
                <a:ext cx="4826639" cy="4848828"/>
              </a:xfrm>
              <a:prstGeom prst="rect">
                <a:avLst/>
              </a:prstGeom>
              <a:blipFill>
                <a:blip r:embed="rId3"/>
                <a:stretch>
                  <a:fillRect l="-1010" t="-628" r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8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blipFill>
                <a:blip r:embed="rId10"/>
                <a:stretch>
                  <a:fillRect l="-1016" t="-3185" b="-9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/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Remarques d’implémentation : 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initialisés</a:t>
                </a:r>
                <a:r>
                  <a:rPr lang="en-US" dirty="0"/>
                  <a:t> </a:t>
                </a:r>
                <a:r>
                  <a:rPr lang="en-US" dirty="0" err="1"/>
                  <a:t>aléatoirement</a:t>
                </a:r>
                <a:r>
                  <a:rPr lang="en-US" dirty="0"/>
                  <a:t> et on </a:t>
                </a:r>
                <a:r>
                  <a:rPr lang="en-US" dirty="0" err="1"/>
                  <a:t>utilise</a:t>
                </a:r>
                <a:r>
                  <a:rPr lang="en-US" dirty="0"/>
                  <a:t> </a:t>
                </a:r>
                <a:r>
                  <a:rPr lang="en-US" b="1" dirty="0"/>
                  <a:t>moving average </a:t>
                </a:r>
                <a:r>
                  <a:rPr lang="en-US" dirty="0"/>
                  <a:t>pour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blipFill>
                <a:blip r:embed="rId11"/>
                <a:stretch>
                  <a:fillRect l="-101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90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L’agent possède une </a:t>
                </a:r>
                <a:r>
                  <a:rPr lang="fr-FR" u="sng" dirty="0"/>
                  <a:t>politique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ou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dirty="0">
                    <a:latin typeface="Cambria Math" panose="02040503050406030204" pitchFamily="18" charset="0"/>
                  </a:rPr>
                  <a:t>ou</a:t>
                </a:r>
                <a:endParaRPr lang="fr-F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loi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9830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~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blipFill>
                <a:blip r:embed="rId5"/>
                <a:stretch>
                  <a:fillRect l="-1701" t="-1749" r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51239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à 90%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à 5%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à 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la politique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6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9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les actions qui ne sont jamais prises, et les états qui ne sont jamais atteint en jouant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 </a:t>
                </a:r>
                <a:r>
                  <a:rPr lang="en-US" dirty="0" err="1"/>
                  <a:t>sont</a:t>
                </a:r>
                <a:r>
                  <a:rPr lang="en-US" dirty="0"/>
                  <a:t> pas </a:t>
                </a:r>
                <a:r>
                  <a:rPr lang="en-US" dirty="0" err="1"/>
                  <a:t>évalués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blipFill>
                <a:blip r:embed="rId11"/>
                <a:stretch>
                  <a:fillRect l="-7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MonteCarlo ne sait </a:t>
            </a:r>
            <a:r>
              <a:rPr lang="fr-FR" dirty="0">
                <a:solidFill>
                  <a:srgbClr val="FF0000"/>
                </a:solidFill>
              </a:rPr>
              <a:t>PAS</a:t>
            </a:r>
            <a:r>
              <a:rPr lang="fr-FR" dirty="0"/>
              <a:t> évaluer les politiques déterministes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609587" y="265049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3856987" y="265049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l="-500" t="-2091" r="-5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093118" y="1341985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916938" y="1936118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98300"/>
                    </a:solidFill>
                  </a:rPr>
                  <a:t>(politique greedy)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blipFill>
                <a:blip r:embed="rId7"/>
                <a:stretch>
                  <a:fillRect t="-172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762000" y="5279392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la politique greedy : on a vu que Monte Carlo n’évalue pas bien les politiques déterministes pour ce qui est des actions non choisies, car l’algorithme a besoin d’expériences où ces actions ont lieues.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102BA-5D79-604D-CE5B-27B072CE7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686800" y="4065936"/>
            <a:ext cx="3101972" cy="25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Dilemme Exploration vs.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400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</a:t>
                </a:r>
                <a:r>
                  <a:rPr lang="fr-FR" dirty="0">
                    <a:solidFill>
                      <a:srgbClr val="C00000"/>
                    </a:solidFill>
                  </a:rPr>
                  <a:t>exploration</a:t>
                </a:r>
                <a:r>
                  <a:rPr lang="fr-FR" dirty="0"/>
                  <a:t> : certaines actions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visitées</a:t>
                </a:r>
                <a:r>
                  <a:rPr lang="en-US" dirty="0"/>
                  <a:t>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bien </a:t>
                </a:r>
                <a:r>
                  <a:rPr lang="en-US" dirty="0" err="1"/>
                  <a:t>estimées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Solution : </a:t>
                </a:r>
                <a:r>
                  <a:rPr lang="en-US" dirty="0" err="1"/>
                  <a:t>utiliser</a:t>
                </a:r>
                <a:r>
                  <a:rPr lang="en-US" dirty="0"/>
                  <a:t> des politiques plus </a:t>
                </a:r>
                <a:r>
                  <a:rPr lang="en-US" dirty="0" err="1"/>
                  <a:t>exploratives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é 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de Boltzmann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UCB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4004173"/>
              </a:xfrm>
              <a:prstGeom prst="rect">
                <a:avLst/>
              </a:prstGeom>
              <a:blipFill>
                <a:blip r:embed="rId3"/>
                <a:stretch>
                  <a:fillRect l="-707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678408" y="504488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846591" y="482886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26990" y="554761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42012" y="554761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le dilemme exploitation/exploration est un aspect essentiel du RL. Il est largement étudié dans un problème fondamental du RL, celui des K machines à sous (N-Bandit </a:t>
            </a:r>
            <a:r>
              <a:rPr lang="fr-FR" dirty="0" err="1"/>
              <a:t>Problem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579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02249" y="2733675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49" y="2733675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149849" y="4314825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4314825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02449" y="3228975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149849" y="3228975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765424" y="337097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424" y="3370978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054850" y="3325050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50" y="3325050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l="-500" t="-1736" r="-5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962400" y="1625727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2209800" y="2514600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2140322" y="4081991"/>
                <a:ext cx="32004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322" y="4081991"/>
                <a:ext cx="3200401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888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719288E-AD15-3A63-6EDD-6781AD1ABB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Control : Résultats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FC7A57-DBA1-8689-3A4F-F4F214813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649112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/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début, puis à chaque phase d’évaluation (</a:t>
                </a:r>
                <a:r>
                  <a:rPr lang="fr-FR" dirty="0" err="1"/>
                  <a:t>Prediction</a:t>
                </a:r>
                <a:r>
                  <a:rPr lang="fr-FR" dirty="0"/>
                  <a:t>) elles sont initialisés comme les précédentes Q values.</a:t>
                </a:r>
              </a:p>
              <a:p>
                <a:endParaRPr lang="fr-FR" dirty="0"/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blipFill>
                <a:blip r:embed="rId3"/>
                <a:stretch>
                  <a:fillRect l="-1144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/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/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6858474-482E-01E5-917F-1AE22C8A8C51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883928" y="2003062"/>
            <a:ext cx="76200" cy="1109422"/>
          </a:xfrm>
          <a:prstGeom prst="curvedConnector3">
            <a:avLst>
              <a:gd name="adj1" fmla="val 4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35455B1-28FE-1362-0073-C77EE166CF38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 flipH="1">
            <a:off x="8207528" y="2003062"/>
            <a:ext cx="76200" cy="1109422"/>
          </a:xfrm>
          <a:prstGeom prst="curvedConnector3">
            <a:avLst>
              <a:gd name="adj1" fmla="val -3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/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/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pPr algn="ctr"/>
                <a:endParaRPr lang="fr-FR" dirty="0"/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MC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</a:t>
                </a:r>
                <a:r>
                  <a:rPr lang="en-US" dirty="0" err="1"/>
                  <a:t>épisodes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blipFill>
                <a:blip r:embed="rId7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/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793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Peut apprendre de vraies expériences donc adapté aux problèmes réels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Offline : On doit </a:t>
                </a:r>
                <a:r>
                  <a:rPr lang="en-US" dirty="0" err="1"/>
                  <a:t>attendre</a:t>
                </a:r>
                <a:r>
                  <a:rPr lang="en-US" dirty="0"/>
                  <a:t> la fin d’un episode pour </a:t>
                </a:r>
                <a:r>
                  <a:rPr lang="en-US" dirty="0" err="1"/>
                  <a:t>estimer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Variance de </a:t>
                </a:r>
                <a:r>
                  <a:rPr lang="en-US" dirty="0" err="1"/>
                  <a:t>l’estimateur</a:t>
                </a:r>
                <a:r>
                  <a:rPr lang="en-US" dirty="0"/>
                  <a:t> </a:t>
                </a:r>
                <a:r>
                  <a:rPr lang="en-US" dirty="0" err="1"/>
                  <a:t>élevé</a:t>
                </a:r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devient</a:t>
                </a:r>
                <a:r>
                  <a:rPr lang="en-US" dirty="0"/>
                  <a:t> grand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blipFill>
                <a:blip r:embed="rId2"/>
                <a:stretch>
                  <a:fillRect l="-432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3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TD Learning </a:t>
            </a:r>
            <a:r>
              <a:rPr lang="fr-FR" spc="-20" dirty="0" err="1"/>
              <a:t>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112375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7F26E4E-6054-0DF1-830A-B7CB3059F96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Vers TD Learning : le dilemme biais-variance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/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- Sans </a:t>
                </a:r>
                <a:r>
                  <a:rPr lang="en-US" dirty="0" err="1"/>
                  <a:t>biais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MonteCarlo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- Variance très </a:t>
                </a:r>
                <a:r>
                  <a:rPr lang="en-US" dirty="0" err="1"/>
                  <a:t>importante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très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corellés</a:t>
                </a:r>
                <a:endParaRPr lang="en-US" dirty="0"/>
              </a:p>
              <a:p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blipFill>
                <a:blip r:embed="rId3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753D9E-15BA-58A5-B93B-DEB2A4785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" t="12842" r="4133"/>
          <a:stretch/>
        </p:blipFill>
        <p:spPr>
          <a:xfrm>
            <a:off x="6666090" y="1526653"/>
            <a:ext cx="4044453" cy="2538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8FEB4-62A2-A3AD-F9CB-82AD989F22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12531"/>
          <a:stretch/>
        </p:blipFill>
        <p:spPr>
          <a:xfrm>
            <a:off x="838200" y="1545193"/>
            <a:ext cx="3852542" cy="2567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E28E9-D695-0C84-351F-A9B41B84AD03}"/>
              </a:ext>
            </a:extLst>
          </p:cNvPr>
          <p:cNvSpPr txBox="1"/>
          <p:nvPr/>
        </p:nvSpPr>
        <p:spPr>
          <a:xfrm>
            <a:off x="7010400" y="114654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de la variance 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9FFD8-0653-2A86-5648-970B704E4174}"/>
              </a:ext>
            </a:extLst>
          </p:cNvPr>
          <p:cNvSpPr txBox="1"/>
          <p:nvPr/>
        </p:nvSpPr>
        <p:spPr>
          <a:xfrm>
            <a:off x="1295401" y="1143000"/>
            <a:ext cx="339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du biais 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/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le biais d’un estimateur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u="sng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 b="0" i="1" u="sng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C’est l’erreur systématique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Si le </a:t>
                </a:r>
                <a:r>
                  <a:rPr lang="en-US" dirty="0" err="1"/>
                  <a:t>biais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non </a:t>
                </a:r>
                <a:r>
                  <a:rPr lang="en-US" dirty="0" err="1"/>
                  <a:t>nul</a:t>
                </a:r>
                <a:r>
                  <a:rPr lang="en-US" dirty="0"/>
                  <a:t>, on </a:t>
                </a:r>
                <a:r>
                  <a:rPr lang="en-US" dirty="0" err="1"/>
                  <a:t>apprend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mauvaise</a:t>
                </a:r>
                <a:r>
                  <a:rPr lang="en-US" dirty="0"/>
                  <a:t> </a:t>
                </a:r>
                <a:r>
                  <a:rPr lang="en-US" dirty="0" err="1"/>
                  <a:t>valeur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blipFill>
                <a:blip r:embed="rId6"/>
                <a:stretch>
                  <a:fillRect l="-83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/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la variance ?</a:t>
                </a:r>
              </a:p>
              <a:p>
                <a:r>
                  <a:rPr lang="fr-FR" dirty="0"/>
                  <a:t>C’est l’erreur typique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dirty="0"/>
                  <a:t> obtenue pour 1 estimation.</a:t>
                </a:r>
              </a:p>
              <a:p>
                <a:r>
                  <a:rPr lang="fr-FR" dirty="0"/>
                  <a:t>Si la variance est élevée, il faudra beaucoup de sample avant d’avoir une bonne estimation.</a:t>
                </a:r>
              </a:p>
              <a:p>
                <a:endParaRPr lang="fr-FR" dirty="0"/>
              </a:p>
              <a:p>
                <a:r>
                  <a:rPr lang="en-US" dirty="0"/>
                  <a:t>Sources de variance : t</a:t>
                </a:r>
                <a:r>
                  <a:rPr lang="fr-FR" dirty="0" err="1"/>
                  <a:t>ransitions</a:t>
                </a:r>
                <a:r>
                  <a:rPr lang="fr-FR" dirty="0"/>
                  <a:t>/</a:t>
                </a:r>
                <a:r>
                  <a:rPr lang="fr-FR" dirty="0" err="1"/>
                  <a:t>reward</a:t>
                </a:r>
                <a:r>
                  <a:rPr lang="fr-FR" dirty="0"/>
                  <a:t>/politique de l’agent stochastiques</a:t>
                </a:r>
                <a:endParaRPr lang="en-US" dirty="0"/>
              </a:p>
              <a:p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blipFill>
                <a:blip r:embed="rId7"/>
                <a:stretch>
                  <a:fillRect l="-912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2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12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 dans Monte Carlo on apprend par l’expérience, mais ici par </a:t>
            </a:r>
            <a:r>
              <a:rPr lang="fr-FR" dirty="0">
                <a:solidFill>
                  <a:srgbClr val="FF0000"/>
                </a:solidFill>
              </a:rPr>
              <a:t>bootstrapping </a:t>
            </a:r>
            <a:r>
              <a:rPr lang="fr-FR" dirty="0"/>
              <a:t>on n’attend pas la fin de l’épisode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sans </a:t>
                </a:r>
                <a:r>
                  <a:rPr lang="en-US" dirty="0" err="1"/>
                  <a:t>biais</a:t>
                </a:r>
                <a:r>
                  <a:rPr lang="en-US" dirty="0"/>
                  <a:t> et à </a:t>
                </a:r>
                <a:r>
                  <a:rPr lang="en-US" dirty="0" err="1"/>
                  <a:t>faible</a:t>
                </a:r>
                <a:r>
                  <a:rPr lang="en-US" dirty="0"/>
                  <a:t> variance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blipFill>
                <a:blip r:embed="rId4"/>
                <a:stretch>
                  <a:fillRect t="-8197" r="-2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non biaisé, permettant d’apprendre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biaisé, estime la suite des </a:t>
            </a:r>
            <a:r>
              <a:rPr lang="fr-FR" sz="1200" dirty="0" err="1"/>
              <a:t>rewards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avec </a:t>
                </a:r>
                <a:r>
                  <a:rPr lang="en-US" dirty="0" err="1">
                    <a:solidFill>
                      <a:srgbClr val="FF0000"/>
                    </a:solidFill>
                  </a:rPr>
                  <a:t>biais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mais à </a:t>
                </a:r>
                <a:r>
                  <a:rPr lang="en-US" dirty="0" err="1"/>
                  <a:t>faible</a:t>
                </a:r>
                <a:r>
                  <a:rPr lang="en-US" dirty="0"/>
                  <a:t> variance.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blipFill>
                <a:blip r:embed="rId5"/>
                <a:stretch>
                  <a:fillRect t="-10000" r="-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8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/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 Différence Temporelle (TD)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blipFill>
                <a:blip r:embed="rId2"/>
                <a:stretch>
                  <a:fillRect t="-5660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/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Implémentation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vec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 </a:t>
                </a:r>
                <a:r>
                  <a:rPr lang="en-US" dirty="0" err="1">
                    <a:solidFill>
                      <a:schemeClr val="tx1"/>
                    </a:solidFill>
                  </a:rPr>
                  <a:t>exemple</a:t>
                </a:r>
                <a:r>
                  <a:rPr lang="en-US" dirty="0">
                    <a:solidFill>
                      <a:schemeClr val="tx1"/>
                    </a:solidFill>
                  </a:rPr>
                  <a:t>, le Learning Rate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blipFill>
                <a:blip r:embed="rId3"/>
                <a:stretch>
                  <a:fillRect l="-712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418630DB-86D8-2580-42AE-68D02B666BA2}"/>
              </a:ext>
            </a:extLst>
          </p:cNvPr>
          <p:cNvSpPr/>
          <p:nvPr/>
        </p:nvSpPr>
        <p:spPr>
          <a:xfrm rot="16200000">
            <a:off x="6855918" y="89344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33AE5-40AC-756D-E3C5-B3A0FF8E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054857"/>
            <a:ext cx="4987602" cy="2464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/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Algorithme :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  <a:r>
                  <a:rPr lang="en-US" dirty="0">
                    <a:solidFill>
                      <a:schemeClr val="tx1"/>
                    </a:solidFill>
                  </a:rPr>
                  <a:t> (pour le 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 </a:t>
                </a:r>
                <a:r>
                  <a:rPr lang="en-US" dirty="0" err="1">
                    <a:solidFill>
                      <a:schemeClr val="tx1"/>
                    </a:solidFill>
                  </a:rPr>
                  <a:t>d’estimer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blipFill>
                <a:blip r:embed="rId5"/>
                <a:stretch>
                  <a:fillRect l="-7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D3DD8DB-2AD5-5DED-C1CC-1A9CC4D68E3D}"/>
              </a:ext>
            </a:extLst>
          </p:cNvPr>
          <p:cNvSpPr/>
          <p:nvPr/>
        </p:nvSpPr>
        <p:spPr>
          <a:xfrm>
            <a:off x="609600" y="3541157"/>
            <a:ext cx="7696200" cy="3146559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9FEEA1C-76BC-9C46-97F7-795C6AEE37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</a:t>
            </a: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r>
              <a:rPr lang="fr-FR" sz="4300" kern="0" dirty="0"/>
              <a:t> </a:t>
            </a:r>
          </a:p>
        </p:txBody>
      </p:sp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5CB1FE7-6027-A47C-74B8-69DDD48D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439545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95CC3-294C-5B61-4654-640A240C0EB9}"/>
              </a:ext>
            </a:extLst>
          </p:cNvPr>
          <p:cNvSpPr txBox="1"/>
          <p:nvPr/>
        </p:nvSpPr>
        <p:spPr>
          <a:xfrm>
            <a:off x="8626969" y="4897628"/>
            <a:ext cx="31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L’apprentissage est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: on peut apprendre pendant qu’on joue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transitions et épisodes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Un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6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L’env. commence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𝑖𝑛𝑖𝑡𝑖𝑎𝑢𝑥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Il se </a:t>
                </a:r>
                <a:r>
                  <a:rPr lang="en-US" dirty="0" err="1"/>
                  <a:t>termine</a:t>
                </a:r>
                <a:r>
                  <a:rPr lang="en-US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𝑓𝑖𝑛𝑎𝑢𝑥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7"/>
                <a:stretch>
                  <a:fillRect l="-1218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il existe des environnements </a:t>
            </a:r>
            <a:r>
              <a:rPr lang="fr-FR" dirty="0">
                <a:solidFill>
                  <a:srgbClr val="FF0000"/>
                </a:solidFill>
              </a:rPr>
              <a:t>non terminaux 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150341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Mario : un épisode = un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52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/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en-US" dirty="0"/>
                  <a:t>pour </a:t>
                </a:r>
                <a:r>
                  <a:rPr lang="en-US" dirty="0" err="1"/>
                  <a:t>estimer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blipFill>
                <a:blip r:embed="rId3"/>
                <a:stretch>
                  <a:fillRect t="-2058" b="-4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0" y="36848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126623" y="3038476"/>
            <a:ext cx="461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en-US" dirty="0">
                <a:solidFill>
                  <a:srgbClr val="00B0F0"/>
                </a:solidFill>
              </a:rPr>
              <a:t>SARSA Control</a:t>
            </a:r>
            <a:r>
              <a:rPr lang="fr-FR" dirty="0"/>
              <a:t> </a:t>
            </a:r>
          </a:p>
          <a:p>
            <a:r>
              <a:rPr lang="fr-FR" dirty="0"/>
              <a:t>Algorithme de type TD pour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354" y="30480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0496" y="40648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7896" y="40648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/>
              <p:nvPr/>
            </p:nvSpPr>
            <p:spPr>
              <a:xfrm>
                <a:off x="7210525" y="407502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25" y="4075023"/>
                <a:ext cx="1676400" cy="646331"/>
              </a:xfrm>
              <a:prstGeom prst="rect">
                <a:avLst/>
              </a:prstGeom>
              <a:blipFill>
                <a:blip r:embed="rId7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/>
              <p:nvPr/>
            </p:nvSpPr>
            <p:spPr>
              <a:xfrm>
                <a:off x="10879047" y="425950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047" y="4259508"/>
                <a:ext cx="1274881" cy="1477328"/>
              </a:xfrm>
              <a:prstGeom prst="rect">
                <a:avLst/>
              </a:prstGeom>
              <a:blipFill>
                <a:blip r:embed="rId8"/>
                <a:stretch>
                  <a:fillRect t="-2479" r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blipFill>
                <a:blip r:embed="rId9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38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SARSA: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6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202" y="2271746"/>
            <a:ext cx="4402534" cy="3301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287614" y="2258298"/>
            <a:ext cx="4038600" cy="33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64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 Control : Résultats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06A538-E027-2A3E-E95A-A2354FB9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/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début.</a:t>
                </a:r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blipFill>
                <a:blip r:embed="rId3"/>
                <a:stretch>
                  <a:fillRect l="-1144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659185" y="1885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8906585" y="1885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/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/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058" r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7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Plutôt que de </a:t>
                </a:r>
                <a:r>
                  <a:rPr lang="fr-FR" dirty="0" err="1"/>
                  <a:t>bootstrap</a:t>
                </a:r>
                <a:r>
                  <a:rPr lang="fr-FR" dirty="0"/>
                  <a:t> au bout d’une étape, on va </a:t>
                </a:r>
                <a:r>
                  <a:rPr lang="fr-FR" dirty="0" err="1"/>
                  <a:t>bootstrap</a:t>
                </a:r>
                <a:r>
                  <a:rPr lang="fr-FR" dirty="0"/>
                  <a:t> après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étapes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blipFill>
                <a:blip r:embed="rId2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/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Augmenter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Augmenter la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Imposer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d’attendre</a:t>
                </a:r>
                <a:r>
                  <a:rPr lang="en-US" dirty="0">
                    <a:solidFill>
                      <a:srgbClr val="FF0000"/>
                    </a:solidFill>
                  </a:rPr>
                  <a:t> plus </a:t>
                </a:r>
                <a:r>
                  <a:rPr lang="en-US" dirty="0" err="1">
                    <a:solidFill>
                      <a:srgbClr val="FF0000"/>
                    </a:solidFill>
                  </a:rPr>
                  <a:t>longtemps</a:t>
                </a:r>
                <a:r>
                  <a:rPr lang="en-US" dirty="0">
                    <a:solidFill>
                      <a:srgbClr val="FF0000"/>
                    </a:solidFill>
                  </a:rPr>
                  <a:t> (n étapes) </a:t>
                </a:r>
                <a:r>
                  <a:rPr lang="en-US" dirty="0" err="1">
                    <a:solidFill>
                      <a:srgbClr val="FF0000"/>
                    </a:solidFill>
                  </a:rPr>
                  <a:t>avant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d’apprendre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00B050"/>
                    </a:solidFill>
                  </a:rPr>
                  <a:t>Baisser</a:t>
                </a:r>
                <a:r>
                  <a:rPr lang="en-US" dirty="0">
                    <a:solidFill>
                      <a:srgbClr val="00B050"/>
                    </a:solidFill>
                  </a:rPr>
                  <a:t> le </a:t>
                </a:r>
                <a:r>
                  <a:rPr lang="en-US" dirty="0" err="1">
                    <a:solidFill>
                      <a:srgbClr val="00B050"/>
                    </a:solidFill>
                  </a:rPr>
                  <a:t>biais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blipFill>
                <a:blip r:embed="rId4"/>
                <a:stretch>
                  <a:fillRect l="-53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/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L’hyperparamètre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optimal </a:t>
                </a:r>
                <a:r>
                  <a:rPr lang="en-US" dirty="0" err="1"/>
                  <a:t>dépend</a:t>
                </a:r>
                <a:r>
                  <a:rPr lang="en-US" dirty="0"/>
                  <a:t> de </a:t>
                </a:r>
                <a:r>
                  <a:rPr lang="en-US" dirty="0" err="1"/>
                  <a:t>l’env</a:t>
                </a:r>
                <a:r>
                  <a:rPr lang="en-US" dirty="0"/>
                  <a:t>. et </a:t>
                </a:r>
                <a:r>
                  <a:rPr lang="en-US" dirty="0" err="1"/>
                  <a:t>d’autres</a:t>
                </a:r>
                <a:r>
                  <a:rPr lang="en-US" dirty="0"/>
                  <a:t> </a:t>
                </a:r>
                <a:r>
                  <a:rPr lang="en-US" dirty="0" err="1"/>
                  <a:t>hyperparamètres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blipFill>
                <a:blip r:embed="rId6"/>
                <a:stretch>
                  <a:fillRect l="-7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9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2056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Online (pas besoin d’attendre la fin de l’épisode pour apprendre)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Off Policy pour certains algorithmes (</a:t>
                </a:r>
                <a:r>
                  <a:rPr lang="fr-FR" dirty="0" err="1"/>
                  <a:t>cf</a:t>
                </a:r>
                <a:r>
                  <a:rPr lang="fr-FR" dirty="0"/>
                  <a:t> la suite)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Faible variance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Biaisé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2056204"/>
              </a:xfrm>
              <a:prstGeom prst="rect">
                <a:avLst/>
              </a:prstGeom>
              <a:blipFill>
                <a:blip r:embed="rId2"/>
                <a:stretch>
                  <a:fillRect l="-432" t="-1780" b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66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et Q-Learning</a:t>
            </a:r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des politiques exploratives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Besoin d’exploration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Implémenté</a:t>
                </a:r>
                <a:r>
                  <a:rPr lang="en-US" dirty="0"/>
                  <a:t> </a:t>
                </a:r>
                <a:r>
                  <a:rPr lang="en-US" dirty="0" err="1"/>
                  <a:t>ainsi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Control</a:t>
                </a:r>
                <a:r>
                  <a:rPr lang="en-US" dirty="0"/>
                  <a:t> et </a:t>
                </a:r>
                <a:r>
                  <a:rPr lang="en-US" dirty="0">
                    <a:solidFill>
                      <a:srgbClr val="00B0F0"/>
                    </a:solidFill>
                  </a:rPr>
                  <a:t>SARSA Control </a:t>
                </a:r>
                <a:r>
                  <a:rPr lang="en-US" dirty="0" err="1"/>
                  <a:t>entrainent</a:t>
                </a:r>
                <a:r>
                  <a:rPr lang="en-US" dirty="0"/>
                  <a:t> </a:t>
                </a:r>
                <a:r>
                  <a:rPr lang="en-US" dirty="0" err="1"/>
                  <a:t>alors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vers</a:t>
                </a:r>
                <a:r>
                  <a:rPr lang="en-US" dirty="0"/>
                  <a:t> la </a:t>
                </a:r>
                <a:r>
                  <a:rPr lang="en-US" u="sng" dirty="0" err="1"/>
                  <a:t>meilleure</a:t>
                </a:r>
                <a:r>
                  <a:rPr lang="en-US" u="sng" dirty="0"/>
                  <a:t> politique explorative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blipFill>
                <a:blip r:embed="rId2"/>
                <a:stretch>
                  <a:fillRect l="-543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 sur certains environnements, la meilleure politique </a:t>
            </a:r>
            <a:r>
              <a:rPr lang="fr-FR" dirty="0">
                <a:solidFill>
                  <a:srgbClr val="C00000"/>
                </a:solidFill>
              </a:rPr>
              <a:t>explorative</a:t>
            </a:r>
            <a:r>
              <a:rPr lang="fr-FR" dirty="0"/>
              <a:t> est trop prudente et est </a:t>
            </a:r>
            <a:r>
              <a:rPr lang="fr-FR" u="sng" dirty="0"/>
              <a:t>bien inférieure </a:t>
            </a:r>
            <a:r>
              <a:rPr lang="fr-FR" dirty="0"/>
              <a:t>à la meilleure politique :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Environnement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/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dissocier politique </a:t>
                </a:r>
                <a:r>
                  <a:rPr lang="fr-FR" dirty="0">
                    <a:solidFill>
                      <a:srgbClr val="F98300"/>
                    </a:solidFill>
                  </a:rPr>
                  <a:t>cible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(à évaluer et améliorer) de politique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(avec qui jouer les épisodes) :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blipFill>
                <a:blip r:embed="rId5"/>
                <a:stretch>
                  <a:fillRect l="-993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/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fait d’utiliser une politique comportementale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la politique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entraîne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constitue</a:t>
                </a:r>
                <a:r>
                  <a:rPr lang="en-US" dirty="0"/>
                  <a:t> </a:t>
                </a:r>
                <a:r>
                  <a:rPr lang="en-US" dirty="0" err="1"/>
                  <a:t>l’apprentissage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Off Policy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blipFill>
                <a:blip r:embed="rId6"/>
                <a:stretch>
                  <a:fillRect l="-1152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/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Déf. : </a:t>
                </a:r>
                <a:r>
                  <a:rPr lang="fr-FR" dirty="0">
                    <a:solidFill>
                      <a:srgbClr val="FF0000"/>
                    </a:solidFill>
                  </a:rPr>
                  <a:t>Off Policy </a:t>
                </a:r>
                <a:r>
                  <a:rPr lang="fr-FR" dirty="0"/>
                  <a:t>= utiliser une politique de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votre</a:t>
                </a:r>
                <a:r>
                  <a:rPr lang="en-US" dirty="0"/>
                  <a:t> politique </a:t>
                </a:r>
                <a:r>
                  <a:rPr lang="en-US" dirty="0">
                    <a:solidFill>
                      <a:srgbClr val="F98300"/>
                    </a:solidFill>
                  </a:rPr>
                  <a:t>à </a:t>
                </a:r>
                <a:r>
                  <a:rPr lang="en-US" dirty="0" err="1">
                    <a:solidFill>
                      <a:srgbClr val="F98300"/>
                    </a:solidFill>
                  </a:rPr>
                  <a:t>évaluer</a:t>
                </a:r>
                <a:r>
                  <a:rPr lang="en-US" dirty="0">
                    <a:solidFill>
                      <a:srgbClr val="F98300"/>
                    </a:solidFill>
                  </a:rPr>
                  <a:t> et </a:t>
                </a:r>
                <a:r>
                  <a:rPr lang="en-US" dirty="0" err="1">
                    <a:solidFill>
                      <a:srgbClr val="F98300"/>
                    </a:solidFill>
                  </a:rPr>
                  <a:t>optimiser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blipFill>
                <a:blip r:embed="rId2"/>
                <a:stretch>
                  <a:fillRect l="-5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6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Les </a:t>
                </a:r>
                <a:r>
                  <a:rPr lang="en-US" dirty="0" err="1">
                    <a:solidFill>
                      <a:srgbClr val="FF0000"/>
                    </a:solidFill>
                  </a:rPr>
                  <a:t>algorithmes</a:t>
                </a:r>
                <a:r>
                  <a:rPr lang="en-US" dirty="0">
                    <a:solidFill>
                      <a:srgbClr val="FF0000"/>
                    </a:solidFill>
                  </a:rPr>
                  <a:t> de RL Off Policy, </a:t>
                </a:r>
                <a:r>
                  <a:rPr lang="en-US" dirty="0"/>
                  <a:t>de la forme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ceux</a:t>
                </a:r>
                <a:r>
                  <a:rPr lang="en-US" dirty="0"/>
                  <a:t> qui </a:t>
                </a:r>
                <a:r>
                  <a:rPr lang="en-US" u="sng" dirty="0" err="1"/>
                  <a:t>peuvent</a:t>
                </a:r>
                <a:r>
                  <a:rPr lang="en-US" dirty="0"/>
                  <a:t> </a:t>
                </a:r>
                <a:r>
                  <a:rPr lang="en-US" dirty="0" err="1"/>
                  <a:t>fonctionner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Off Policy, </a:t>
                </a:r>
                <a:r>
                  <a:rPr lang="en-US" dirty="0" err="1"/>
                  <a:t>càd</a:t>
                </a:r>
                <a:r>
                  <a:rPr lang="en-US" dirty="0"/>
                  <a:t> </a:t>
                </a:r>
                <a:r>
                  <a:rPr lang="en-US" dirty="0" err="1"/>
                  <a:t>tel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 </a:t>
                </a:r>
                <a:r>
                  <a:rPr lang="en-US" dirty="0" err="1">
                    <a:solidFill>
                      <a:schemeClr val="tx1"/>
                    </a:solidFill>
                  </a:rPr>
                  <a:t>dépende</a:t>
                </a:r>
                <a:r>
                  <a:rPr lang="en-US" dirty="0">
                    <a:solidFill>
                      <a:schemeClr val="tx1"/>
                    </a:solidFill>
                  </a:rPr>
                  <a:t> pas (</a:t>
                </a:r>
                <a:r>
                  <a:rPr lang="en-US" dirty="0" err="1">
                    <a:solidFill>
                      <a:schemeClr val="tx1"/>
                    </a:solidFill>
                  </a:rPr>
                  <a:t>en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terme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d’espérance</a:t>
                </a:r>
                <a:r>
                  <a:rPr lang="en-US" dirty="0">
                    <a:solidFill>
                      <a:schemeClr val="tx1"/>
                    </a:solidFill>
                  </a:rPr>
                  <a:t>)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:</a:t>
                </a:r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67957"/>
              </a:xfrm>
              <a:prstGeom prst="rect">
                <a:avLst/>
              </a:prstGeom>
              <a:blipFill>
                <a:blip r:embed="rId4"/>
                <a:stretch>
                  <a:fillRect l="-443" t="-3797" b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	</a:t>
                </a:r>
                <a:r>
                  <a:rPr lang="en-US" dirty="0"/>
                  <a:t> pour </a:t>
                </a:r>
                <a:r>
                  <a:rPr lang="en-US" dirty="0" err="1"/>
                  <a:t>estimer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blipFill>
                <a:blip r:embed="rId5"/>
                <a:stretch>
                  <a:fillRect t="-1802" b="-33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l’exploration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On ne </a:t>
                </a:r>
                <a:r>
                  <a:rPr lang="en-US" dirty="0" err="1"/>
                  <a:t>va</a:t>
                </a:r>
                <a:r>
                  <a:rPr lang="en-US" dirty="0"/>
                  <a:t> pas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qu’une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de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les stocker dans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mémoire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blipFill>
                <a:blip r:embed="rId2"/>
                <a:stretch>
                  <a:fillRect l="-11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176081" y="215827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 : apprendre des </a:t>
            </a:r>
            <a:r>
              <a:rPr lang="fr-FR" sz="4300" kern="0" dirty="0" err="1"/>
              <a:t>exp</a:t>
            </a:r>
            <a:r>
              <a:rPr lang="fr-FR" sz="4300" kern="0" dirty="0"/>
              <a:t>. passées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881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L’Off Policy permet de réutiliser les transitions qui ont été tirées avec d’anciennes politiques.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Interaction avec l’env., on remplit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563611" y="3050486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/>
              <p:nvPr/>
            </p:nvSpPr>
            <p:spPr>
              <a:xfrm>
                <a:off x="7239000" y="2432523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432523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219765" y="2930762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892336-10B5-C67C-E1F0-1FC14CA0DC51}"/>
              </a:ext>
            </a:extLst>
          </p:cNvPr>
          <p:cNvSpPr txBox="1"/>
          <p:nvPr/>
        </p:nvSpPr>
        <p:spPr>
          <a:xfrm>
            <a:off x="285751" y="5909299"/>
            <a:ext cx="5124449" cy="948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Évite le </a:t>
            </a:r>
            <a:r>
              <a:rPr lang="fr-FR" dirty="0" err="1">
                <a:solidFill>
                  <a:srgbClr val="FF0000"/>
                </a:solidFill>
              </a:rPr>
              <a:t>catastrophic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forgetting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(càd oublier les informations extraites des plus anciennes transitions)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B60F-8080-9588-E3DC-B2F2DBD242BF}"/>
              </a:ext>
            </a:extLst>
          </p:cNvPr>
          <p:cNvSpPr txBox="1"/>
          <p:nvPr/>
        </p:nvSpPr>
        <p:spPr>
          <a:xfrm>
            <a:off x="304800" y="3776462"/>
            <a:ext cx="4876800" cy="9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Interêts</a:t>
            </a:r>
            <a:r>
              <a:rPr lang="en-US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Sample efficiency </a:t>
            </a:r>
            <a:r>
              <a:rPr lang="en-US" dirty="0"/>
              <a:t>: on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transition </a:t>
            </a:r>
            <a:r>
              <a:rPr lang="en-US" dirty="0" err="1"/>
              <a:t>tirée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/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Décorrélation</a:t>
                </a:r>
                <a:r>
                  <a:rPr lang="en-US" dirty="0"/>
                  <a:t> : Les transitions </a:t>
                </a:r>
                <a:r>
                  <a:rPr lang="en-US" dirty="0" err="1"/>
                  <a:t>tirées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décorellées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blipFill>
                <a:blip r:embed="rId7"/>
                <a:stretch>
                  <a:fillRect l="-112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8372AD0-9521-4075-4326-60F2A8953739}"/>
              </a:ext>
            </a:extLst>
          </p:cNvPr>
          <p:cNvSpPr txBox="1"/>
          <p:nvPr/>
        </p:nvSpPr>
        <p:spPr>
          <a:xfrm>
            <a:off x="285751" y="5261543"/>
            <a:ext cx="512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Parallélisation</a:t>
            </a:r>
            <a:r>
              <a:rPr lang="en-US" dirty="0"/>
              <a:t> :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pouvoir</a:t>
            </a:r>
            <a:r>
              <a:rPr lang="en-US" dirty="0"/>
              <a:t> entrainer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joue</a:t>
            </a:r>
            <a:r>
              <a:rPr lang="en-US" dirty="0"/>
              <a:t> (de manière </a:t>
            </a:r>
            <a:r>
              <a:rPr lang="en-US" dirty="0" err="1"/>
              <a:t>parallèle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" grpId="0"/>
      <p:bldP spid="6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gain futur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blipFill>
                <a:blip r:embed="rId7"/>
                <a:stretch>
                  <a:fillRect l="-1484" t="-10000" r="-5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677583" y="1626848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/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Pour Mario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>
                    <a:latin typeface="Cambria Math" panose="02040503050406030204" pitchFamily="18" charset="0"/>
                  </a:rPr>
                  <a:t>avancement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fr-FR" dirty="0">
                    <a:latin typeface="Cambria Math" panose="02040503050406030204" pitchFamily="18" charset="0"/>
                  </a:rPr>
                  <a:t>avancement futur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blipFill>
                <a:blip r:embed="rId8"/>
                <a:stretch>
                  <a:fillRect l="-1214" t="-3974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/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Objectif</a:t>
                </a:r>
                <a:r>
                  <a:rPr lang="fr-FR" dirty="0"/>
                  <a:t> : Trouver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blipFill>
                <a:blip r:embed="rId9"/>
                <a:stretch>
                  <a:fillRect l="-11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 algorithme est qui a l’avantage d’être </a:t>
            </a:r>
            <a:r>
              <a:rPr lang="fr-FR" dirty="0">
                <a:solidFill>
                  <a:srgbClr val="FF0000"/>
                </a:solidFill>
              </a:rPr>
              <a:t>Off Policy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et de faible variance est connu sous le nom de </a:t>
            </a:r>
            <a:r>
              <a:rPr lang="fr-FR" dirty="0">
                <a:solidFill>
                  <a:srgbClr val="00B0F0"/>
                </a:solidFill>
              </a:rPr>
              <a:t>Q Learning.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rgbClr val="FF0000"/>
                    </a:solidFill>
                  </a:rPr>
                  <a:t>Generate</a:t>
                </a:r>
                <a:r>
                  <a:rPr lang="fr-FR" dirty="0">
                    <a:solidFill>
                      <a:srgbClr val="FF0000"/>
                    </a:solidFill>
                  </a:rPr>
                  <a:t> transitions</a:t>
                </a:r>
              </a:p>
              <a:p>
                <a:pPr algn="ctr"/>
                <a:r>
                  <a:rPr lang="fr-FR" dirty="0"/>
                  <a:t>Play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𝑟𝑜𝑙𝑙𝑜𝑢𝑡𝑠</m:t>
                        </m:r>
                      </m:sub>
                    </m:sSub>
                  </m:oMath>
                </a14:m>
                <a:r>
                  <a:rPr lang="en-US" dirty="0"/>
                  <a:t> rollouts,</a:t>
                </a:r>
              </a:p>
              <a:p>
                <a:pPr algn="ctr"/>
                <a:r>
                  <a:rPr lang="en-US" dirty="0"/>
                  <a:t>Add them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837730" y="2453851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Training</a:t>
                </a:r>
              </a:p>
              <a:p>
                <a:pPr algn="ctr"/>
                <a:r>
                  <a:rPr lang="fr-FR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from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on it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852722" y="2431392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(e.g.,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508876" y="2311668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296303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B8D2A-2686-BE7A-2D75-8511783291F1}"/>
              </a:ext>
            </a:extLst>
          </p:cNvPr>
          <p:cNvSpPr txBox="1"/>
          <p:nvPr/>
        </p:nvSpPr>
        <p:spPr>
          <a:xfrm>
            <a:off x="245005" y="6089653"/>
            <a:ext cx="567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l’équation du Q Learning peut se voir comme une application de l’équation de Bellman optimale.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228600" y="1117240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faire quand les espaces d’observations (et d’actions) sont trop grands ?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Deep Learning est puissant mais mal compris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152400" y="1494736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Avec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paramètres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201834" y="1456148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Cas </a:t>
            </a:r>
            <a:r>
              <a:rPr lang="en-US" u="sng" dirty="0" err="1"/>
              <a:t>tabulaire</a:t>
            </a:r>
            <a:r>
              <a:rPr lang="en-US" u="sng" dirty="0"/>
              <a:t>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77297" y="3295436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Plutôt que de voir une image comme un état parmi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on la </a:t>
                </a:r>
                <a:r>
                  <a:rPr lang="en-US" dirty="0" err="1"/>
                  <a:t>voit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0;256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Combinons tout ça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</a:t>
            </a:r>
            <a:r>
              <a:rPr lang="fr-FR" spc="-20" dirty="0" err="1"/>
              <a:t>based</a:t>
            </a:r>
            <a:r>
              <a:rPr lang="fr-FR" spc="-20" dirty="0"/>
              <a:t> RL</a:t>
            </a:r>
          </a:p>
        </p:txBody>
      </p:sp>
    </p:spTree>
    <p:extLst>
      <p:ext uri="{BB962C8B-B14F-4D97-AF65-F5344CB8AC3E}">
        <p14:creationId xmlns:p14="http://schemas.microsoft.com/office/powerpoint/2010/main" val="1435256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paramétrée: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définir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différentiable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faire une montée de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3289" r="-444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: plutôt qu’une distribution d’action discrète en sortie on peut avoir une distribution continue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On peut aussi utiliser une politique déterministe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blipFill>
                <a:blip r:embed="rId10"/>
                <a:stretch>
                  <a:fillRect l="-8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1" grpId="0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la théorie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Fonction objectif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blipFill>
                <a:blip r:embed="rId3"/>
                <a:stretch>
                  <a:fillRect l="-1276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Calcul du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/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de </a:t>
                </a:r>
                <a:r>
                  <a:rPr lang="fr-FR" dirty="0">
                    <a:solidFill>
                      <a:srgbClr val="FF0000"/>
                    </a:solidFill>
                  </a:rPr>
                  <a:t>causalité</a:t>
                </a:r>
                <a:r>
                  <a:rPr lang="fr-FR" dirty="0"/>
                  <a:t> : les premières </a:t>
                </a:r>
                <a:r>
                  <a:rPr lang="fr-FR" dirty="0" err="1"/>
                  <a:t>rewards</a:t>
                </a:r>
                <a:r>
                  <a:rPr lang="fr-FR" dirty="0"/>
                  <a:t> (dans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dirty="0"/>
                  <a:t>) ont ici une influence sur les gradients des dernières actions</a:t>
                </a:r>
              </a:p>
              <a:p>
                <a:r>
                  <a:rPr lang="fr-FR" dirty="0"/>
                  <a:t>Solution : on fait passer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dans la </a:t>
                </a:r>
                <a:r>
                  <a:rPr lang="en-US" dirty="0" err="1"/>
                  <a:t>somme</a:t>
                </a:r>
                <a:r>
                  <a:rPr lang="en-US" dirty="0"/>
                  <a:t> et on </a:t>
                </a:r>
                <a:r>
                  <a:rPr lang="en-US" dirty="0" err="1"/>
                  <a:t>enlève</a:t>
                </a:r>
                <a:r>
                  <a:rPr lang="en-US" dirty="0"/>
                  <a:t> les rewards </a:t>
                </a:r>
                <a:r>
                  <a:rPr lang="en-US" dirty="0" err="1"/>
                  <a:t>précédents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blipFill>
                <a:blip r:embed="rId9"/>
                <a:stretch>
                  <a:fillRect l="-42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0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causal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blipFill>
                <a:blip r:embed="rId2"/>
                <a:stretch>
                  <a:fillRect l="-483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les problèmes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ajout d’une </a:t>
                </a:r>
                <a:r>
                  <a:rPr lang="fr-FR" dirty="0" err="1"/>
                  <a:t>baseline</a:t>
                </a:r>
                <a:r>
                  <a:rPr lang="fr-FR" dirty="0"/>
                  <a:t> pour centrer cette mesure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/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On-policy</a:t>
                </a:r>
                <a:r>
                  <a:rPr lang="fr-FR" dirty="0"/>
                  <a:t> : ces algorithmes améliorent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à partir d’elle-même, et sont donc nécessairement </a:t>
                </a:r>
                <a:r>
                  <a:rPr lang="fr-FR" dirty="0">
                    <a:solidFill>
                      <a:srgbClr val="FF0000"/>
                    </a:solidFill>
                  </a:rPr>
                  <a:t>On-policy.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blipFill>
                <a:blip r:embed="rId4"/>
                <a:stretch>
                  <a:fillRect l="-4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Problème de </a:t>
                </a:r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: les policy gradients </a:t>
                </a:r>
                <a:r>
                  <a:rPr lang="en-US" dirty="0" err="1"/>
                  <a:t>souffrent</a:t>
                </a:r>
                <a:r>
                  <a:rPr lang="en-US" dirty="0"/>
                  <a:t> de </a:t>
                </a:r>
                <a:r>
                  <a:rPr lang="en-US" dirty="0" err="1"/>
                  <a:t>gros</a:t>
                </a:r>
                <a:r>
                  <a:rPr lang="en-US" dirty="0"/>
                  <a:t> </a:t>
                </a:r>
                <a:r>
                  <a:rPr lang="en-US" dirty="0" err="1"/>
                  <a:t>problèmes</a:t>
                </a:r>
                <a:r>
                  <a:rPr lang="en-US" dirty="0"/>
                  <a:t> de variance</a:t>
                </a:r>
              </a:p>
              <a:p>
                <a:r>
                  <a:rPr lang="en-US" dirty="0"/>
                  <a:t>Le fait </a:t>
                </a:r>
                <a:r>
                  <a:rPr lang="en-US" dirty="0" err="1"/>
                  <a:t>d’avoir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mesure</a:t>
                </a:r>
                <a:r>
                  <a:rPr lang="en-US" dirty="0"/>
                  <a:t> non-</a:t>
                </a:r>
                <a:r>
                  <a:rPr lang="en-US" dirty="0" err="1"/>
                  <a:t>centrée</a:t>
                </a:r>
                <a:r>
                  <a:rPr lang="en-US" dirty="0"/>
                  <a:t> </a:t>
                </a:r>
                <a:r>
                  <a:rPr lang="en-US" dirty="0" err="1"/>
                  <a:t>d’à</a:t>
                </a:r>
                <a:r>
                  <a:rPr lang="en-US" dirty="0"/>
                  <a:t>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bonne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rend </a:t>
                </a:r>
                <a:r>
                  <a:rPr lang="en-US" dirty="0" err="1"/>
                  <a:t>l’apprentissage</a:t>
                </a:r>
                <a:r>
                  <a:rPr lang="en-US" dirty="0"/>
                  <a:t> instable.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5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7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ajout d’une </a:t>
            </a:r>
            <a:r>
              <a:rPr lang="fr-FR" sz="4300" kern="0" dirty="0" err="1"/>
              <a:t>baseline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Ajout d’une </a:t>
                </a:r>
                <a:r>
                  <a:rPr lang="fr-FR" u="sng" dirty="0" err="1"/>
                  <a:t>baseline</a:t>
                </a:r>
                <a:r>
                  <a:rPr lang="fr-FR" u="sng" dirty="0"/>
                  <a:t> 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Effet</a:t>
                </a:r>
                <a:r>
                  <a:rPr lang="fr-FR" dirty="0">
                    <a:solidFill>
                      <a:schemeClr val="tx1"/>
                    </a:solidFill>
                  </a:rPr>
                  <a:t> : réduction de la variance sans pour autant augmenter le biais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blipFill>
                <a:blip r:embed="rId4"/>
                <a:stretch>
                  <a:fillRect l="-83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Choix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/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L’idéal est un estimateur non biaisé et à faible variance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 </a:t>
                </a:r>
                <a:r>
                  <a:rPr lang="en-US" dirty="0" err="1"/>
                  <a:t>choix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un trade-off </a:t>
                </a:r>
                <a:r>
                  <a:rPr lang="en-US" dirty="0" err="1"/>
                  <a:t>biais</a:t>
                </a:r>
                <a:r>
                  <a:rPr lang="en-US" dirty="0"/>
                  <a:t>/variance/online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970" t="-397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8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8" y="2573931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951641" y="3191363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892821" y="2183860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951641" y="2717011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Actor 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/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Les Actor </a:t>
                </a:r>
                <a:r>
                  <a:rPr lang="fr-FR" dirty="0" err="1">
                    <a:solidFill>
                      <a:schemeClr val="tx1"/>
                    </a:solidFill>
                  </a:rPr>
                  <a:t>Critics</a:t>
                </a:r>
                <a:r>
                  <a:rPr lang="fr-FR" dirty="0">
                    <a:solidFill>
                      <a:schemeClr val="tx1"/>
                    </a:solidFill>
                  </a:rPr>
                  <a:t> sont des algorithmes qui entraînent à la fois une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l’actor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</a:rPr>
                  <a:t>ainsi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qu’un</a:t>
                </a:r>
                <a:r>
                  <a:rPr lang="en-US" dirty="0">
                    <a:solidFill>
                      <a:schemeClr val="tx1"/>
                    </a:solidFill>
                  </a:rPr>
                  <a:t> “critic”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et/</a:t>
                </a:r>
                <a:r>
                  <a:rPr lang="en-US" dirty="0" err="1">
                    <a:solidFill>
                      <a:schemeClr val="tx1"/>
                    </a:solidFill>
                  </a:rPr>
                  <a:t>ou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qui </a:t>
                </a:r>
                <a:r>
                  <a:rPr lang="en-US" dirty="0" err="1">
                    <a:solidFill>
                      <a:schemeClr val="tx1"/>
                    </a:solidFill>
                  </a:rPr>
                  <a:t>va</a:t>
                </a:r>
                <a:r>
                  <a:rPr lang="en-US" dirty="0">
                    <a:solidFill>
                      <a:schemeClr val="tx1"/>
                    </a:solidFill>
                  </a:rPr>
                  <a:t> aider à entrainer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blipFill>
                <a:blip r:embed="rId3"/>
                <a:stretch>
                  <a:fillRect l="-4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Entrainement de l’</a:t>
                </a:r>
                <a:r>
                  <a:rPr lang="fr-F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actor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Entrainement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du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critic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blipFill>
                <a:blip r:embed="rId4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6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en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parallélisation permet :</a:t>
            </a:r>
          </a:p>
          <a:p>
            <a:r>
              <a:rPr lang="fr-FR" dirty="0"/>
              <a:t>-    de décorréler les batch de données, ce qui réduit la variance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run plusieurs environnements en même temps (gain de temps)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vectoriser les données (gain de temps via l’usage de </a:t>
            </a:r>
            <a:r>
              <a:rPr lang="fr-FR" dirty="0" err="1"/>
              <a:t>GPUs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en travaillant on-policy, on obtient des données issus des mêmes épisodes donc corrélés, ce qui augmente la variance.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l’environnement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612059" y="2138415"/>
                <a:ext cx="526265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probabilité</a:t>
                </a:r>
                <a:r>
                  <a:rPr lang="en-US" dirty="0">
                    <a:solidFill>
                      <a:schemeClr val="tx1"/>
                    </a:solidFill>
                  </a:rPr>
                  <a:t> que </a:t>
                </a:r>
                <a:r>
                  <a:rPr lang="en-US" dirty="0" err="1">
                    <a:solidFill>
                      <a:schemeClr val="tx1"/>
                    </a:solidFill>
                  </a:rPr>
                  <a:t>l’env</a:t>
                </a:r>
                <a:r>
                  <a:rPr lang="en-US" dirty="0">
                    <a:solidFill>
                      <a:schemeClr val="tx1"/>
                    </a:solidFill>
                  </a:rPr>
                  <a:t>. arrive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récompense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moyenne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059" y="2138415"/>
                <a:ext cx="5262659" cy="1499898"/>
              </a:xfrm>
              <a:prstGeom prst="rect">
                <a:avLst/>
              </a:prstGeom>
              <a:blipFill>
                <a:blip r:embed="rId5"/>
                <a:stretch>
                  <a:fillRect l="-1043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6705600" y="1371907"/>
            <a:ext cx="44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L’environnement est régi par des lois probabilistes qu’on appelle le </a:t>
            </a:r>
            <a:r>
              <a:rPr lang="fr-FR" u="sng" dirty="0"/>
              <a:t>modèle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CBDF71-FFB7-3A3A-85ED-C5E58BD2256A}"/>
              </a:ext>
            </a:extLst>
          </p:cNvPr>
          <p:cNvSpPr/>
          <p:nvPr/>
        </p:nvSpPr>
        <p:spPr>
          <a:xfrm>
            <a:off x="5498046" y="4190036"/>
            <a:ext cx="6325122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ED0D81-2933-D76B-9E38-5DC643B60873}"/>
              </a:ext>
            </a:extLst>
          </p:cNvPr>
          <p:cNvSpPr/>
          <p:nvPr/>
        </p:nvSpPr>
        <p:spPr>
          <a:xfrm>
            <a:off x="5758978" y="5101297"/>
            <a:ext cx="2851090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12BA10-6DEB-BD95-C4D1-35BEB0E496F8}"/>
              </a:ext>
            </a:extLst>
          </p:cNvPr>
          <p:cNvSpPr/>
          <p:nvPr/>
        </p:nvSpPr>
        <p:spPr>
          <a:xfrm>
            <a:off x="8775675" y="5105400"/>
            <a:ext cx="2905125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85008-17AF-FB3B-72E1-D89EC5740799}"/>
              </a:ext>
            </a:extLst>
          </p:cNvPr>
          <p:cNvSpPr txBox="1"/>
          <p:nvPr/>
        </p:nvSpPr>
        <p:spPr>
          <a:xfrm>
            <a:off x="7394703" y="4235158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C9C17-EBBD-0F97-950F-18C3D7B7ADDE}"/>
              </a:ext>
            </a:extLst>
          </p:cNvPr>
          <p:cNvSpPr txBox="1"/>
          <p:nvPr/>
        </p:nvSpPr>
        <p:spPr>
          <a:xfrm>
            <a:off x="9499505" y="4773215"/>
            <a:ext cx="12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A1F961-3512-D4E2-90EB-B5A2CBD4A09E}"/>
              </a:ext>
            </a:extLst>
          </p:cNvPr>
          <p:cNvSpPr txBox="1"/>
          <p:nvPr/>
        </p:nvSpPr>
        <p:spPr>
          <a:xfrm>
            <a:off x="6424967" y="4763846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9" grpId="0" animBg="1"/>
      <p:bldP spid="11" grpId="0" animBg="1"/>
      <p:bldP spid="13" grpId="0" animBg="1"/>
      <p:bldP spid="22" grpId="0"/>
      <p:bldP spid="25" grpId="0"/>
      <p:bldP spid="2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FD04-94E6-DE3D-7A35-2F51A82A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735C0-03A3-87C5-56B8-A964362CA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Problèmes généraux du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la variance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l’entrainement simultané de plusieurs réseaux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 de garanties de convergence dans le cas du Deep RL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Grande sensibilité aux hyperparamètres (qui sont nombreux)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blipFill>
                <a:blip r:embed="rId2"/>
                <a:stretch>
                  <a:fillRect l="-86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ce qu’on a vu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les librairies de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environnements : 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3607305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38846" y="2375171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10000" y="2347269"/>
            <a:ext cx="525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simple et rapide en application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 par défaut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35814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adapté au multi-agent et au hiérarchique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(construit sur Ray, librairie de parallélisation)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à privilégier pour les gros projets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376518" y="5066554"/>
            <a:ext cx="72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librairies : </a:t>
            </a:r>
            <a:r>
              <a:rPr lang="fr-FR" dirty="0" err="1"/>
              <a:t>CleanRL</a:t>
            </a:r>
            <a:r>
              <a:rPr lang="fr-FR" dirty="0"/>
              <a:t>, ML agent (</a:t>
            </a:r>
            <a:r>
              <a:rPr lang="fr-FR" dirty="0" err="1"/>
              <a:t>Unity</a:t>
            </a:r>
            <a:r>
              <a:rPr lang="fr-FR" dirty="0"/>
              <a:t>), OpenAI </a:t>
            </a:r>
            <a:r>
              <a:rPr lang="fr-FR" dirty="0" err="1"/>
              <a:t>Baselines</a:t>
            </a:r>
            <a:r>
              <a:rPr lang="fr-FR" dirty="0"/>
              <a:t>, </a:t>
            </a:r>
            <a:r>
              <a:rPr lang="fr-FR" dirty="0" err="1"/>
              <a:t>KerasRL</a:t>
            </a:r>
            <a:r>
              <a:rPr lang="fr-FR" dirty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ressources en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(</a:t>
            </a:r>
            <a:r>
              <a:rPr lang="en-US" dirty="0" err="1"/>
              <a:t>ressource</a:t>
            </a:r>
            <a:r>
              <a:rPr lang="en-US" dirty="0"/>
              <a:t> educative pour </a:t>
            </a:r>
            <a:r>
              <a:rPr lang="en-US" dirty="0" err="1"/>
              <a:t>ceux</a:t>
            </a:r>
            <a:r>
              <a:rPr lang="en-US" dirty="0"/>
              <a:t> </a:t>
            </a:r>
            <a:r>
              <a:rPr lang="en-US" dirty="0" err="1"/>
              <a:t>voulant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le RL) : </a:t>
            </a:r>
          </a:p>
          <a:p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sur le RL: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dirty="0"/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7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8B7F361-A9F6-C05E-B835-226C3AB87A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et ressources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AB63-EB54-CFA9-FAFD-1FF8F3632B85}"/>
              </a:ext>
            </a:extLst>
          </p:cNvPr>
          <p:cNvSpPr txBox="1"/>
          <p:nvPr/>
        </p:nvSpPr>
        <p:spPr>
          <a:xfrm>
            <a:off x="762000" y="1676400"/>
            <a:ext cx="86731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fr-FR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fr-FR" dirty="0"/>
              <a:t>GitHub formation (slides &amp; code) : </a:t>
            </a:r>
            <a:r>
              <a:rPr lang="fr-FR" dirty="0">
                <a:hlinkClick r:id="rId4"/>
              </a:rPr>
              <a:t>github.com/</a:t>
            </a:r>
            <a:r>
              <a:rPr lang="fr-FR" dirty="0" err="1">
                <a:hlinkClick r:id="rId4"/>
              </a:rPr>
              <a:t>tboulet</a:t>
            </a:r>
            <a:r>
              <a:rPr lang="fr-FR" dirty="0">
                <a:hlinkClick r:id="rId4"/>
              </a:rPr>
              <a:t>/Formation-Reinforcement-Learning</a:t>
            </a:r>
            <a:endParaRPr lang="fr-FR" dirty="0"/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510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1687835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/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blipFill>
                <a:blip r:embed="rId3"/>
                <a:stretch>
                  <a:fillRect l="-42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7678569" y="6781390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4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5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9530834" y="6028305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État : 		s = 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blipFill>
                <a:blip r:embed="rId3"/>
                <a:stretch>
                  <a:fillRect l="-1447" t="-2290" r="-482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0" y="4488298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2 : Jeu vidéo type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État : 		s = (position et vitesse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et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+1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blipFill>
                <a:blip r:embed="rId5"/>
                <a:stretch>
                  <a:fillRect l="-9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Exemple 1 : L’environnement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33723</TotalTime>
  <Words>5763</Words>
  <Application>Microsoft Office PowerPoint</Application>
  <PresentationFormat>Widescreen</PresentationFormat>
  <Paragraphs>1039</Paragraphs>
  <Slides>87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Calibri</vt:lpstr>
      <vt:lpstr>Calibri Light</vt:lpstr>
      <vt:lpstr>Cambria Math</vt:lpstr>
      <vt:lpstr>Lucida Grande</vt:lpstr>
      <vt:lpstr>Roboto</vt:lpstr>
      <vt:lpstr>Office Theme</vt:lpstr>
      <vt:lpstr>PowerPoint Presentation</vt:lpstr>
      <vt:lpstr>PowerPoint Presentation</vt:lpstr>
      <vt:lpstr>PowerPoint Presentation</vt:lpstr>
      <vt:lpstr>Principe du RL : interaction env./agent</vt:lpstr>
      <vt:lpstr>Principe du RL : la politique</vt:lpstr>
      <vt:lpstr>Principe du RL : transitions et épisodes</vt:lpstr>
      <vt:lpstr>Principe du RL : gain futur</vt:lpstr>
      <vt:lpstr>Principe du RL : l’environnement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Résumé de la formation précédente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</cp:lastModifiedBy>
  <cp:revision>37</cp:revision>
  <dcterms:created xsi:type="dcterms:W3CDTF">2022-07-01T12:54:52Z</dcterms:created>
  <dcterms:modified xsi:type="dcterms:W3CDTF">2022-12-02T21:25:47Z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